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111"/>
  </p:notesMasterIdLst>
  <p:handoutMasterIdLst>
    <p:handoutMasterId r:id="rId112"/>
  </p:handoutMasterIdLst>
  <p:sldIdLst>
    <p:sldId id="262" r:id="rId7"/>
    <p:sldId id="261" r:id="rId8"/>
    <p:sldId id="384" r:id="rId9"/>
    <p:sldId id="298" r:id="rId10"/>
    <p:sldId id="306" r:id="rId11"/>
    <p:sldId id="307" r:id="rId12"/>
    <p:sldId id="294" r:id="rId13"/>
    <p:sldId id="314" r:id="rId14"/>
    <p:sldId id="308" r:id="rId15"/>
    <p:sldId id="309" r:id="rId16"/>
    <p:sldId id="310" r:id="rId17"/>
    <p:sldId id="311" r:id="rId18"/>
    <p:sldId id="312" r:id="rId19"/>
    <p:sldId id="313" r:id="rId20"/>
    <p:sldId id="319" r:id="rId21"/>
    <p:sldId id="320" r:id="rId22"/>
    <p:sldId id="321" r:id="rId23"/>
    <p:sldId id="322" r:id="rId24"/>
    <p:sldId id="323" r:id="rId25"/>
    <p:sldId id="324" r:id="rId26"/>
    <p:sldId id="318" r:id="rId27"/>
    <p:sldId id="325" r:id="rId28"/>
    <p:sldId id="326" r:id="rId29"/>
    <p:sldId id="327" r:id="rId30"/>
    <p:sldId id="328" r:id="rId31"/>
    <p:sldId id="332" r:id="rId32"/>
    <p:sldId id="383" r:id="rId33"/>
    <p:sldId id="330" r:id="rId34"/>
    <p:sldId id="338" r:id="rId35"/>
    <p:sldId id="331" r:id="rId36"/>
    <p:sldId id="339" r:id="rId37"/>
    <p:sldId id="333" r:id="rId38"/>
    <p:sldId id="334" r:id="rId39"/>
    <p:sldId id="335" r:id="rId40"/>
    <p:sldId id="336" r:id="rId41"/>
    <p:sldId id="337" r:id="rId42"/>
    <p:sldId id="340" r:id="rId43"/>
    <p:sldId id="341" r:id="rId44"/>
    <p:sldId id="342" r:id="rId45"/>
    <p:sldId id="343" r:id="rId46"/>
    <p:sldId id="344" r:id="rId47"/>
    <p:sldId id="345" r:id="rId48"/>
    <p:sldId id="346" r:id="rId49"/>
    <p:sldId id="347" r:id="rId50"/>
    <p:sldId id="348" r:id="rId51"/>
    <p:sldId id="349" r:id="rId52"/>
    <p:sldId id="350" r:id="rId53"/>
    <p:sldId id="351" r:id="rId54"/>
    <p:sldId id="382" r:id="rId55"/>
    <p:sldId id="352" r:id="rId56"/>
    <p:sldId id="359" r:id="rId57"/>
    <p:sldId id="354" r:id="rId58"/>
    <p:sldId id="355" r:id="rId59"/>
    <p:sldId id="356" r:id="rId60"/>
    <p:sldId id="357" r:id="rId61"/>
    <p:sldId id="358" r:id="rId62"/>
    <p:sldId id="360" r:id="rId63"/>
    <p:sldId id="361" r:id="rId64"/>
    <p:sldId id="362" r:id="rId65"/>
    <p:sldId id="363" r:id="rId66"/>
    <p:sldId id="364" r:id="rId67"/>
    <p:sldId id="365" r:id="rId68"/>
    <p:sldId id="366" r:id="rId69"/>
    <p:sldId id="367" r:id="rId70"/>
    <p:sldId id="368" r:id="rId71"/>
    <p:sldId id="369" r:id="rId72"/>
    <p:sldId id="386" r:id="rId73"/>
    <p:sldId id="379" r:id="rId74"/>
    <p:sldId id="371" r:id="rId75"/>
    <p:sldId id="380" r:id="rId76"/>
    <p:sldId id="372" r:id="rId77"/>
    <p:sldId id="381" r:id="rId78"/>
    <p:sldId id="374" r:id="rId79"/>
    <p:sldId id="385" r:id="rId80"/>
    <p:sldId id="375" r:id="rId81"/>
    <p:sldId id="376" r:id="rId82"/>
    <p:sldId id="377" r:id="rId83"/>
    <p:sldId id="378" r:id="rId84"/>
    <p:sldId id="387" r:id="rId85"/>
    <p:sldId id="388" r:id="rId86"/>
    <p:sldId id="389" r:id="rId87"/>
    <p:sldId id="390" r:id="rId88"/>
    <p:sldId id="391" r:id="rId89"/>
    <p:sldId id="392" r:id="rId90"/>
    <p:sldId id="393" r:id="rId91"/>
    <p:sldId id="394" r:id="rId92"/>
    <p:sldId id="398" r:id="rId93"/>
    <p:sldId id="395" r:id="rId94"/>
    <p:sldId id="396" r:id="rId95"/>
    <p:sldId id="397" r:id="rId96"/>
    <p:sldId id="403" r:id="rId97"/>
    <p:sldId id="399" r:id="rId98"/>
    <p:sldId id="400" r:id="rId99"/>
    <p:sldId id="401" r:id="rId100"/>
    <p:sldId id="407" r:id="rId101"/>
    <p:sldId id="402" r:id="rId102"/>
    <p:sldId id="404" r:id="rId103"/>
    <p:sldId id="405" r:id="rId104"/>
    <p:sldId id="406" r:id="rId105"/>
    <p:sldId id="411" r:id="rId106"/>
    <p:sldId id="408" r:id="rId107"/>
    <p:sldId id="409" r:id="rId108"/>
    <p:sldId id="410" r:id="rId109"/>
    <p:sldId id="412" r:id="rId1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3" orient="horz" pos="1983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8FED"/>
    <a:srgbClr val="3967DE"/>
    <a:srgbClr val="26A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E244E1-5A87-4F80-921F-4229C8DFECF6}" v="27" dt="2020-05-26T11:02:48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50" autoAdjust="0"/>
    <p:restoredTop sz="94660"/>
  </p:normalViewPr>
  <p:slideViewPr>
    <p:cSldViewPr>
      <p:cViewPr varScale="1">
        <p:scale>
          <a:sx n="107" d="100"/>
          <a:sy n="107" d="100"/>
        </p:scale>
        <p:origin x="528" y="82"/>
      </p:cViewPr>
      <p:guideLst>
        <p:guide orient="horz" pos="1620"/>
        <p:guide orient="horz" pos="19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576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112" Type="http://schemas.openxmlformats.org/officeDocument/2006/relationships/handoutMaster" Target="handoutMasters/handoutMaster1.xml"/><Relationship Id="rId16" Type="http://schemas.openxmlformats.org/officeDocument/2006/relationships/slide" Target="slides/slide10.xml"/><Relationship Id="rId107" Type="http://schemas.openxmlformats.org/officeDocument/2006/relationships/slide" Target="slides/slide101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102" Type="http://schemas.openxmlformats.org/officeDocument/2006/relationships/slide" Target="slides/slide96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84.xml"/><Relationship Id="rId95" Type="http://schemas.openxmlformats.org/officeDocument/2006/relationships/slide" Target="slides/slide89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113" Type="http://schemas.openxmlformats.org/officeDocument/2006/relationships/presProps" Target="presProps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59" Type="http://schemas.openxmlformats.org/officeDocument/2006/relationships/slide" Target="slides/slide53.xml"/><Relationship Id="rId103" Type="http://schemas.openxmlformats.org/officeDocument/2006/relationships/slide" Target="slides/slide97.xml"/><Relationship Id="rId108" Type="http://schemas.openxmlformats.org/officeDocument/2006/relationships/slide" Target="slides/slide102.xml"/><Relationship Id="rId54" Type="http://schemas.openxmlformats.org/officeDocument/2006/relationships/slide" Target="slides/slide48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91" Type="http://schemas.openxmlformats.org/officeDocument/2006/relationships/slide" Target="slides/slide85.xml"/><Relationship Id="rId96" Type="http://schemas.openxmlformats.org/officeDocument/2006/relationships/slide" Target="slides/slide9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49" Type="http://schemas.openxmlformats.org/officeDocument/2006/relationships/slide" Target="slides/slide43.xml"/><Relationship Id="rId114" Type="http://schemas.openxmlformats.org/officeDocument/2006/relationships/viewProps" Target="viewProp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slide" Target="slides/slide88.xml"/><Relationship Id="rId99" Type="http://schemas.openxmlformats.org/officeDocument/2006/relationships/slide" Target="slides/slide93.xml"/><Relationship Id="rId101" Type="http://schemas.openxmlformats.org/officeDocument/2006/relationships/slide" Target="slides/slide95.xml"/><Relationship Id="rId15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109" Type="http://schemas.openxmlformats.org/officeDocument/2006/relationships/slide" Target="slides/slide10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97" Type="http://schemas.openxmlformats.org/officeDocument/2006/relationships/slide" Target="slides/slide91.xml"/><Relationship Id="rId104" Type="http://schemas.openxmlformats.org/officeDocument/2006/relationships/slide" Target="slides/slide98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slide" Target="slides/slide86.xml"/><Relationship Id="rId2" Type="http://schemas.openxmlformats.org/officeDocument/2006/relationships/customXml" Target="../customXml/item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110" Type="http://schemas.openxmlformats.org/officeDocument/2006/relationships/slide" Target="slides/slide104.xml"/><Relationship Id="rId115" Type="http://schemas.openxmlformats.org/officeDocument/2006/relationships/theme" Target="theme/theme1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152" Type="http://schemas.microsoft.com/office/2016/11/relationships/changesInfo" Target="changesInfos/changesInfo1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slide" Target="slides/slide71.xml"/><Relationship Id="rId100" Type="http://schemas.openxmlformats.org/officeDocument/2006/relationships/slide" Target="slides/slide94.xml"/><Relationship Id="rId105" Type="http://schemas.openxmlformats.org/officeDocument/2006/relationships/slide" Target="slides/slide99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93" Type="http://schemas.openxmlformats.org/officeDocument/2006/relationships/slide" Target="slides/slide87.xml"/><Relationship Id="rId98" Type="http://schemas.openxmlformats.org/officeDocument/2006/relationships/slide" Target="slides/slide92.xml"/><Relationship Id="rId3" Type="http://schemas.openxmlformats.org/officeDocument/2006/relationships/customXml" Target="../customXml/item3.xml"/><Relationship Id="rId25" Type="http://schemas.openxmlformats.org/officeDocument/2006/relationships/slide" Target="slides/slide19.xml"/><Relationship Id="rId46" Type="http://schemas.openxmlformats.org/officeDocument/2006/relationships/slide" Target="slides/slide40.xml"/><Relationship Id="rId67" Type="http://schemas.openxmlformats.org/officeDocument/2006/relationships/slide" Target="slides/slide61.xml"/><Relationship Id="rId116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62" Type="http://schemas.openxmlformats.org/officeDocument/2006/relationships/slide" Target="slides/slide56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111" Type="http://schemas.openxmlformats.org/officeDocument/2006/relationships/notesMaster" Target="notesMasters/notesMaster1.xml"/><Relationship Id="rId15" Type="http://schemas.openxmlformats.org/officeDocument/2006/relationships/slide" Target="slides/slide9.xml"/><Relationship Id="rId36" Type="http://schemas.openxmlformats.org/officeDocument/2006/relationships/slide" Target="slides/slide30.xml"/><Relationship Id="rId57" Type="http://schemas.openxmlformats.org/officeDocument/2006/relationships/slide" Target="slides/slide51.xml"/><Relationship Id="rId106" Type="http://schemas.openxmlformats.org/officeDocument/2006/relationships/slide" Target="slides/slide10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bestyén Lilla Anna" userId="39b89067-87a6-4b2c-b3af-0b2d109e3f27" providerId="ADAL" clId="{CCE244E1-5A87-4F80-921F-4229C8DFECF6}"/>
    <pc:docChg chg="custSel modSld">
      <pc:chgData name="Sebestyén Lilla Anna" userId="39b89067-87a6-4b2c-b3af-0b2d109e3f27" providerId="ADAL" clId="{CCE244E1-5A87-4F80-921F-4229C8DFECF6}" dt="2020-05-26T11:02:48.759" v="68"/>
      <pc:docMkLst>
        <pc:docMk/>
      </pc:docMkLst>
      <pc:sldChg chg="addSp delSp modSp">
        <pc:chgData name="Sebestyén Lilla Anna" userId="39b89067-87a6-4b2c-b3af-0b2d109e3f27" providerId="ADAL" clId="{CCE244E1-5A87-4F80-921F-4229C8DFECF6}" dt="2020-05-26T10:58:53.221" v="2" actId="1076"/>
        <pc:sldMkLst>
          <pc:docMk/>
          <pc:sldMk cId="1095055991" sldId="261"/>
        </pc:sldMkLst>
        <pc:picChg chg="del">
          <ac:chgData name="Sebestyén Lilla Anna" userId="39b89067-87a6-4b2c-b3af-0b2d109e3f27" providerId="ADAL" clId="{CCE244E1-5A87-4F80-921F-4229C8DFECF6}" dt="2020-05-26T10:58:48.977" v="0" actId="478"/>
          <ac:picMkLst>
            <pc:docMk/>
            <pc:sldMk cId="1095055991" sldId="261"/>
            <ac:picMk id="29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0:58:53.221" v="2" actId="1076"/>
          <ac:picMkLst>
            <pc:docMk/>
            <pc:sldMk cId="1095055991" sldId="261"/>
            <ac:picMk id="30" creationId="{D76021B0-E226-47C9-887E-0B8207466482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0:59:35.667" v="13"/>
        <pc:sldMkLst>
          <pc:docMk/>
          <pc:sldMk cId="3101234267" sldId="264"/>
        </pc:sldMkLst>
        <pc:picChg chg="del">
          <ac:chgData name="Sebestyén Lilla Anna" userId="39b89067-87a6-4b2c-b3af-0b2d109e3f27" providerId="ADAL" clId="{CCE244E1-5A87-4F80-921F-4229C8DFECF6}" dt="2020-05-26T10:59:34.628" v="12" actId="478"/>
          <ac:picMkLst>
            <pc:docMk/>
            <pc:sldMk cId="3101234267" sldId="264"/>
            <ac:picMk id="6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0:59:35.667" v="13"/>
          <ac:picMkLst>
            <pc:docMk/>
            <pc:sldMk cId="3101234267" sldId="264"/>
            <ac:picMk id="7" creationId="{D223A70C-5208-4D3D-9683-223F597C1186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0:59:41.707" v="15"/>
        <pc:sldMkLst>
          <pc:docMk/>
          <pc:sldMk cId="3239406661" sldId="265"/>
        </pc:sldMkLst>
        <pc:picChg chg="del">
          <ac:chgData name="Sebestyén Lilla Anna" userId="39b89067-87a6-4b2c-b3af-0b2d109e3f27" providerId="ADAL" clId="{CCE244E1-5A87-4F80-921F-4229C8DFECF6}" dt="2020-05-26T10:59:40.675" v="14" actId="478"/>
          <ac:picMkLst>
            <pc:docMk/>
            <pc:sldMk cId="3239406661" sldId="265"/>
            <ac:picMk id="25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0:59:41.707" v="15"/>
          <ac:picMkLst>
            <pc:docMk/>
            <pc:sldMk cId="3239406661" sldId="265"/>
            <ac:picMk id="27" creationId="{28A79EE2-043E-4428-BB4D-00540CFEC418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2:48.759" v="68"/>
        <pc:sldMkLst>
          <pc:docMk/>
          <pc:sldMk cId="1270198319" sldId="269"/>
        </pc:sldMkLst>
        <pc:picChg chg="del">
          <ac:chgData name="Sebestyén Lilla Anna" userId="39b89067-87a6-4b2c-b3af-0b2d109e3f27" providerId="ADAL" clId="{CCE244E1-5A87-4F80-921F-4229C8DFECF6}" dt="2020-05-26T11:02:47.643" v="67" actId="478"/>
          <ac:picMkLst>
            <pc:docMk/>
            <pc:sldMk cId="1270198319" sldId="269"/>
            <ac:picMk id="14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2:48.759" v="68"/>
          <ac:picMkLst>
            <pc:docMk/>
            <pc:sldMk cId="1270198319" sldId="269"/>
            <ac:picMk id="15" creationId="{2A2A1F6C-F3F9-41F2-83C8-67B3B913F939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0:47.106" v="33"/>
        <pc:sldMkLst>
          <pc:docMk/>
          <pc:sldMk cId="2477880772" sldId="270"/>
        </pc:sldMkLst>
        <pc:picChg chg="del">
          <ac:chgData name="Sebestyén Lilla Anna" userId="39b89067-87a6-4b2c-b3af-0b2d109e3f27" providerId="ADAL" clId="{CCE244E1-5A87-4F80-921F-4229C8DFECF6}" dt="2020-05-26T11:00:45.732" v="32" actId="478"/>
          <ac:picMkLst>
            <pc:docMk/>
            <pc:sldMk cId="2477880772" sldId="270"/>
            <ac:picMk id="35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0:47.106" v="33"/>
          <ac:picMkLst>
            <pc:docMk/>
            <pc:sldMk cId="2477880772" sldId="270"/>
            <ac:picMk id="36" creationId="{7C8E7AE3-5E24-41F9-A775-E694E3857A5E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0:59:47.860" v="17"/>
        <pc:sldMkLst>
          <pc:docMk/>
          <pc:sldMk cId="608519122" sldId="271"/>
        </pc:sldMkLst>
        <pc:picChg chg="del">
          <ac:chgData name="Sebestyén Lilla Anna" userId="39b89067-87a6-4b2c-b3af-0b2d109e3f27" providerId="ADAL" clId="{CCE244E1-5A87-4F80-921F-4229C8DFECF6}" dt="2020-05-26T10:59:46.802" v="16" actId="478"/>
          <ac:picMkLst>
            <pc:docMk/>
            <pc:sldMk cId="608519122" sldId="271"/>
            <ac:picMk id="35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0:59:47.860" v="17"/>
          <ac:picMkLst>
            <pc:docMk/>
            <pc:sldMk cId="608519122" sldId="271"/>
            <ac:picMk id="36" creationId="{742BD081-E1BB-4796-869B-0B684ADBD2B0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1:00:19.097" v="26" actId="1037"/>
        <pc:sldMkLst>
          <pc:docMk/>
          <pc:sldMk cId="3315470785" sldId="272"/>
        </pc:sldMkLst>
        <pc:picChg chg="del">
          <ac:chgData name="Sebestyén Lilla Anna" userId="39b89067-87a6-4b2c-b3af-0b2d109e3f27" providerId="ADAL" clId="{CCE244E1-5A87-4F80-921F-4229C8DFECF6}" dt="2020-05-26T11:00:08.274" v="23" actId="478"/>
          <ac:picMkLst>
            <pc:docMk/>
            <pc:sldMk cId="3315470785" sldId="272"/>
            <ac:picMk id="27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1:00:19.097" v="26" actId="1037"/>
          <ac:picMkLst>
            <pc:docMk/>
            <pc:sldMk cId="3315470785" sldId="272"/>
            <ac:picMk id="28" creationId="{3E8EAD89-3126-4921-8C01-A7324B2B4DA6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1:01:04.738" v="38" actId="1076"/>
        <pc:sldMkLst>
          <pc:docMk/>
          <pc:sldMk cId="183501966" sldId="273"/>
        </pc:sldMkLst>
        <pc:picChg chg="del">
          <ac:chgData name="Sebestyén Lilla Anna" userId="39b89067-87a6-4b2c-b3af-0b2d109e3f27" providerId="ADAL" clId="{CCE244E1-5A87-4F80-921F-4229C8DFECF6}" dt="2020-05-26T11:00:58.146" v="36" actId="478"/>
          <ac:picMkLst>
            <pc:docMk/>
            <pc:sldMk cId="183501966" sldId="273"/>
            <ac:picMk id="16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1:01:04.738" v="38" actId="1076"/>
          <ac:picMkLst>
            <pc:docMk/>
            <pc:sldMk cId="183501966" sldId="273"/>
            <ac:picMk id="17" creationId="{E012A783-4C15-47F1-A0A2-CCB109BA45C8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2:03.285" v="55"/>
        <pc:sldMkLst>
          <pc:docMk/>
          <pc:sldMk cId="2391820228" sldId="276"/>
        </pc:sldMkLst>
        <pc:picChg chg="del">
          <ac:chgData name="Sebestyén Lilla Anna" userId="39b89067-87a6-4b2c-b3af-0b2d109e3f27" providerId="ADAL" clId="{CCE244E1-5A87-4F80-921F-4229C8DFECF6}" dt="2020-05-26T11:02:02.044" v="54" actId="478"/>
          <ac:picMkLst>
            <pc:docMk/>
            <pc:sldMk cId="2391820228" sldId="276"/>
            <ac:picMk id="15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2:03.285" v="55"/>
          <ac:picMkLst>
            <pc:docMk/>
            <pc:sldMk cId="2391820228" sldId="276"/>
            <ac:picMk id="17" creationId="{0981DCFB-6440-485C-A83F-9873374A8B40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1:02:17.251" v="61" actId="1036"/>
        <pc:sldMkLst>
          <pc:docMk/>
          <pc:sldMk cId="2346599650" sldId="277"/>
        </pc:sldMkLst>
        <pc:picChg chg="del">
          <ac:chgData name="Sebestyén Lilla Anna" userId="39b89067-87a6-4b2c-b3af-0b2d109e3f27" providerId="ADAL" clId="{CCE244E1-5A87-4F80-921F-4229C8DFECF6}" dt="2020-05-26T11:02:12.604" v="58" actId="478"/>
          <ac:picMkLst>
            <pc:docMk/>
            <pc:sldMk cId="2346599650" sldId="277"/>
            <ac:picMk id="9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1:02:17.251" v="61" actId="1036"/>
          <ac:picMkLst>
            <pc:docMk/>
            <pc:sldMk cId="2346599650" sldId="277"/>
            <ac:picMk id="10" creationId="{B5D520D8-3B9B-46B3-9270-EFEBF2EBC1AA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0:03.163" v="22"/>
        <pc:sldMkLst>
          <pc:docMk/>
          <pc:sldMk cId="457751830" sldId="283"/>
        </pc:sldMkLst>
        <pc:picChg chg="del">
          <ac:chgData name="Sebestyén Lilla Anna" userId="39b89067-87a6-4b2c-b3af-0b2d109e3f27" providerId="ADAL" clId="{CCE244E1-5A87-4F80-921F-4229C8DFECF6}" dt="2020-05-26T11:00:02" v="21" actId="478"/>
          <ac:picMkLst>
            <pc:docMk/>
            <pc:sldMk cId="457751830" sldId="283"/>
            <ac:picMk id="45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0:03.163" v="22"/>
          <ac:picMkLst>
            <pc:docMk/>
            <pc:sldMk cId="457751830" sldId="283"/>
            <ac:picMk id="46" creationId="{1E5ED0F4-6105-4A03-A6DB-3021F4227AAE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0:25.752" v="28"/>
        <pc:sldMkLst>
          <pc:docMk/>
          <pc:sldMk cId="2626132148" sldId="284"/>
        </pc:sldMkLst>
        <pc:picChg chg="del">
          <ac:chgData name="Sebestyén Lilla Anna" userId="39b89067-87a6-4b2c-b3af-0b2d109e3f27" providerId="ADAL" clId="{CCE244E1-5A87-4F80-921F-4229C8DFECF6}" dt="2020-05-26T11:00:24.494" v="27" actId="478"/>
          <ac:picMkLst>
            <pc:docMk/>
            <pc:sldMk cId="2626132148" sldId="284"/>
            <ac:picMk id="44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0:25.752" v="28"/>
          <ac:picMkLst>
            <pc:docMk/>
            <pc:sldMk cId="2626132148" sldId="284"/>
            <ac:picMk id="45" creationId="{47E97409-2D1F-4EC1-B1AD-1071E3F3D167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1:16.934" v="42"/>
        <pc:sldMkLst>
          <pc:docMk/>
          <pc:sldMk cId="1570694470" sldId="285"/>
        </pc:sldMkLst>
        <pc:picChg chg="del">
          <ac:chgData name="Sebestyén Lilla Anna" userId="39b89067-87a6-4b2c-b3af-0b2d109e3f27" providerId="ADAL" clId="{CCE244E1-5A87-4F80-921F-4229C8DFECF6}" dt="2020-05-26T11:01:15.895" v="41" actId="478"/>
          <ac:picMkLst>
            <pc:docMk/>
            <pc:sldMk cId="1570694470" sldId="285"/>
            <ac:picMk id="22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1:16.934" v="42"/>
          <ac:picMkLst>
            <pc:docMk/>
            <pc:sldMk cId="1570694470" sldId="285"/>
            <ac:picMk id="23" creationId="{2F494E70-5B03-43A5-8DA3-5BE3BC3E13DC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1:48.398" v="51"/>
        <pc:sldMkLst>
          <pc:docMk/>
          <pc:sldMk cId="512687904" sldId="286"/>
        </pc:sldMkLst>
        <pc:picChg chg="del">
          <ac:chgData name="Sebestyén Lilla Anna" userId="39b89067-87a6-4b2c-b3af-0b2d109e3f27" providerId="ADAL" clId="{CCE244E1-5A87-4F80-921F-4229C8DFECF6}" dt="2020-05-26T11:01:47.003" v="50" actId="478"/>
          <ac:picMkLst>
            <pc:docMk/>
            <pc:sldMk cId="512687904" sldId="286"/>
            <ac:picMk id="30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1:48.398" v="51"/>
          <ac:picMkLst>
            <pc:docMk/>
            <pc:sldMk cId="512687904" sldId="286"/>
            <ac:picMk id="31" creationId="{5DD3ECCE-6E9A-4839-AC41-605CBDAA04CE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1:57.080" v="53"/>
        <pc:sldMkLst>
          <pc:docMk/>
          <pc:sldMk cId="494716846" sldId="287"/>
        </pc:sldMkLst>
        <pc:picChg chg="del">
          <ac:chgData name="Sebestyén Lilla Anna" userId="39b89067-87a6-4b2c-b3af-0b2d109e3f27" providerId="ADAL" clId="{CCE244E1-5A87-4F80-921F-4229C8DFECF6}" dt="2020-05-26T11:01:55.823" v="52" actId="478"/>
          <ac:picMkLst>
            <pc:docMk/>
            <pc:sldMk cId="494716846" sldId="287"/>
            <ac:picMk id="32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1:57.080" v="53"/>
          <ac:picMkLst>
            <pc:docMk/>
            <pc:sldMk cId="494716846" sldId="287"/>
            <ac:picMk id="33" creationId="{A6B4D9D5-6C09-44D2-8674-330D67FA6F67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1:01:27.197" v="46" actId="1036"/>
        <pc:sldMkLst>
          <pc:docMk/>
          <pc:sldMk cId="3979875231" sldId="288"/>
        </pc:sldMkLst>
        <pc:picChg chg="del">
          <ac:chgData name="Sebestyén Lilla Anna" userId="39b89067-87a6-4b2c-b3af-0b2d109e3f27" providerId="ADAL" clId="{CCE244E1-5A87-4F80-921F-4229C8DFECF6}" dt="2020-05-26T11:01:24.063" v="44" actId="478"/>
          <ac:picMkLst>
            <pc:docMk/>
            <pc:sldMk cId="3979875231" sldId="288"/>
            <ac:picMk id="27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1:01:27.197" v="46" actId="1036"/>
          <ac:picMkLst>
            <pc:docMk/>
            <pc:sldMk cId="3979875231" sldId="288"/>
            <ac:picMk id="28" creationId="{0F6A5534-C4E4-4741-8F48-4C4C2C34BA0A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2:08.562" v="57"/>
        <pc:sldMkLst>
          <pc:docMk/>
          <pc:sldMk cId="3665842175" sldId="289"/>
        </pc:sldMkLst>
        <pc:picChg chg="del">
          <ac:chgData name="Sebestyén Lilla Anna" userId="39b89067-87a6-4b2c-b3af-0b2d109e3f27" providerId="ADAL" clId="{CCE244E1-5A87-4F80-921F-4229C8DFECF6}" dt="2020-05-26T11:02:07.376" v="56" actId="478"/>
          <ac:picMkLst>
            <pc:docMk/>
            <pc:sldMk cId="3665842175" sldId="289"/>
            <ac:picMk id="43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2:08.562" v="57"/>
          <ac:picMkLst>
            <pc:docMk/>
            <pc:sldMk cId="3665842175" sldId="289"/>
            <ac:picMk id="44" creationId="{DBB4E1DF-BA50-4342-B0B2-EE888F04C57E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1:00:34.264" v="31" actId="1076"/>
        <pc:sldMkLst>
          <pc:docMk/>
          <pc:sldMk cId="1173058295" sldId="291"/>
        </pc:sldMkLst>
        <pc:picChg chg="del">
          <ac:chgData name="Sebestyén Lilla Anna" userId="39b89067-87a6-4b2c-b3af-0b2d109e3f27" providerId="ADAL" clId="{CCE244E1-5A87-4F80-921F-4229C8DFECF6}" dt="2020-05-26T11:00:29.574" v="29" actId="478"/>
          <ac:picMkLst>
            <pc:docMk/>
            <pc:sldMk cId="1173058295" sldId="291"/>
            <ac:picMk id="22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1:00:34.264" v="31" actId="1076"/>
          <ac:picMkLst>
            <pc:docMk/>
            <pc:sldMk cId="1173058295" sldId="291"/>
            <ac:picMk id="23" creationId="{B278ADAA-A9EC-471A-AB07-3D380A6DCA36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1:01:40.453" v="49" actId="1036"/>
        <pc:sldMkLst>
          <pc:docMk/>
          <pc:sldMk cId="3998238007" sldId="292"/>
        </pc:sldMkLst>
        <pc:picChg chg="del">
          <ac:chgData name="Sebestyén Lilla Anna" userId="39b89067-87a6-4b2c-b3af-0b2d109e3f27" providerId="ADAL" clId="{CCE244E1-5A87-4F80-921F-4229C8DFECF6}" dt="2020-05-26T11:01:34.708" v="47" actId="478"/>
          <ac:picMkLst>
            <pc:docMk/>
            <pc:sldMk cId="3998238007" sldId="292"/>
            <ac:picMk id="25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1:01:40.453" v="49" actId="1036"/>
          <ac:picMkLst>
            <pc:docMk/>
            <pc:sldMk cId="3998238007" sldId="292"/>
            <ac:picMk id="26" creationId="{3A6EF609-CBE1-4122-9CE6-4785807D99C3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0:59:58.519" v="20" actId="1076"/>
        <pc:sldMkLst>
          <pc:docMk/>
          <pc:sldMk cId="4230512124" sldId="293"/>
        </pc:sldMkLst>
        <pc:picChg chg="del">
          <ac:chgData name="Sebestyén Lilla Anna" userId="39b89067-87a6-4b2c-b3af-0b2d109e3f27" providerId="ADAL" clId="{CCE244E1-5A87-4F80-921F-4229C8DFECF6}" dt="2020-05-26T10:59:54.052" v="18" actId="478"/>
          <ac:picMkLst>
            <pc:docMk/>
            <pc:sldMk cId="4230512124" sldId="293"/>
            <ac:picMk id="15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0:59:58.519" v="20" actId="1076"/>
          <ac:picMkLst>
            <pc:docMk/>
            <pc:sldMk cId="4230512124" sldId="293"/>
            <ac:picMk id="16" creationId="{82CBC7BE-EF60-45A7-8716-05D635C80F4E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1:09.334" v="40"/>
        <pc:sldMkLst>
          <pc:docMk/>
          <pc:sldMk cId="572040493" sldId="294"/>
        </pc:sldMkLst>
        <pc:picChg chg="del">
          <ac:chgData name="Sebestyén Lilla Anna" userId="39b89067-87a6-4b2c-b3af-0b2d109e3f27" providerId="ADAL" clId="{CCE244E1-5A87-4F80-921F-4229C8DFECF6}" dt="2020-05-26T11:01:08.205" v="39" actId="478"/>
          <ac:picMkLst>
            <pc:docMk/>
            <pc:sldMk cId="572040493" sldId="294"/>
            <ac:picMk id="26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1:09.334" v="40"/>
          <ac:picMkLst>
            <pc:docMk/>
            <pc:sldMk cId="572040493" sldId="294"/>
            <ac:picMk id="27" creationId="{6C974DD8-05F0-4A06-939E-38BE42CBE84F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1:02:36.852" v="64" actId="1076"/>
        <pc:sldMkLst>
          <pc:docMk/>
          <pc:sldMk cId="3345050015" sldId="295"/>
        </pc:sldMkLst>
        <pc:picChg chg="del">
          <ac:chgData name="Sebestyén Lilla Anna" userId="39b89067-87a6-4b2c-b3af-0b2d109e3f27" providerId="ADAL" clId="{CCE244E1-5A87-4F80-921F-4229C8DFECF6}" dt="2020-05-26T11:02:23.916" v="62" actId="478"/>
          <ac:picMkLst>
            <pc:docMk/>
            <pc:sldMk cId="3345050015" sldId="295"/>
            <ac:picMk id="21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1:02:36.852" v="64" actId="1076"/>
          <ac:picMkLst>
            <pc:docMk/>
            <pc:sldMk cId="3345050015" sldId="295"/>
            <ac:picMk id="22" creationId="{10D6AE1B-9E6F-47CC-A9D2-33D433DA48E4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0:53.489" v="35"/>
        <pc:sldMkLst>
          <pc:docMk/>
          <pc:sldMk cId="1247791544" sldId="296"/>
        </pc:sldMkLst>
        <pc:picChg chg="del">
          <ac:chgData name="Sebestyén Lilla Anna" userId="39b89067-87a6-4b2c-b3af-0b2d109e3f27" providerId="ADAL" clId="{CCE244E1-5A87-4F80-921F-4229C8DFECF6}" dt="2020-05-26T11:00:51.248" v="34" actId="478"/>
          <ac:picMkLst>
            <pc:docMk/>
            <pc:sldMk cId="1247791544" sldId="296"/>
            <ac:picMk id="24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0:53.489" v="35"/>
          <ac:picMkLst>
            <pc:docMk/>
            <pc:sldMk cId="1247791544" sldId="296"/>
            <ac:picMk id="25" creationId="{5723BAEC-EE68-4515-A8F1-AB720B49C2C9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1:02:43.492" v="66"/>
        <pc:sldMkLst>
          <pc:docMk/>
          <pc:sldMk cId="408707284" sldId="297"/>
        </pc:sldMkLst>
        <pc:picChg chg="del">
          <ac:chgData name="Sebestyén Lilla Anna" userId="39b89067-87a6-4b2c-b3af-0b2d109e3f27" providerId="ADAL" clId="{CCE244E1-5A87-4F80-921F-4229C8DFECF6}" dt="2020-05-26T11:02:42.362" v="65" actId="478"/>
          <ac:picMkLst>
            <pc:docMk/>
            <pc:sldMk cId="408707284" sldId="297"/>
            <ac:picMk id="8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1:02:43.492" v="66"/>
          <ac:picMkLst>
            <pc:docMk/>
            <pc:sldMk cId="408707284" sldId="297"/>
            <ac:picMk id="9" creationId="{EAB0D782-7563-412E-BCB6-E6F3F96D3A2C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0:59:08.796" v="6" actId="1076"/>
        <pc:sldMkLst>
          <pc:docMk/>
          <pc:sldMk cId="1002978662" sldId="298"/>
        </pc:sldMkLst>
        <pc:picChg chg="del">
          <ac:chgData name="Sebestyén Lilla Anna" userId="39b89067-87a6-4b2c-b3af-0b2d109e3f27" providerId="ADAL" clId="{CCE244E1-5A87-4F80-921F-4229C8DFECF6}" dt="2020-05-26T10:58:59.590" v="3" actId="478"/>
          <ac:picMkLst>
            <pc:docMk/>
            <pc:sldMk cId="1002978662" sldId="298"/>
            <ac:picMk id="4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0:59:08.796" v="6" actId="1076"/>
          <ac:picMkLst>
            <pc:docMk/>
            <pc:sldMk cId="1002978662" sldId="298"/>
            <ac:picMk id="5" creationId="{86BD180F-9A24-4C3E-972D-876918267DFB}"/>
          </ac:picMkLst>
        </pc:picChg>
      </pc:sldChg>
      <pc:sldChg chg="addSp delSp modSp">
        <pc:chgData name="Sebestyén Lilla Anna" userId="39b89067-87a6-4b2c-b3af-0b2d109e3f27" providerId="ADAL" clId="{CCE244E1-5A87-4F80-921F-4229C8DFECF6}" dt="2020-05-26T10:59:21.744" v="9" actId="1076"/>
        <pc:sldMkLst>
          <pc:docMk/>
          <pc:sldMk cId="270402467" sldId="299"/>
        </pc:sldMkLst>
        <pc:picChg chg="del">
          <ac:chgData name="Sebestyén Lilla Anna" userId="39b89067-87a6-4b2c-b3af-0b2d109e3f27" providerId="ADAL" clId="{CCE244E1-5A87-4F80-921F-4229C8DFECF6}" dt="2020-05-26T10:59:16.409" v="7" actId="478"/>
          <ac:picMkLst>
            <pc:docMk/>
            <pc:sldMk cId="270402467" sldId="299"/>
            <ac:picMk id="4" creationId="{00000000-0000-0000-0000-000000000000}"/>
          </ac:picMkLst>
        </pc:picChg>
        <pc:picChg chg="add mod">
          <ac:chgData name="Sebestyén Lilla Anna" userId="39b89067-87a6-4b2c-b3af-0b2d109e3f27" providerId="ADAL" clId="{CCE244E1-5A87-4F80-921F-4229C8DFECF6}" dt="2020-05-26T10:59:21.744" v="9" actId="1076"/>
          <ac:picMkLst>
            <pc:docMk/>
            <pc:sldMk cId="270402467" sldId="299"/>
            <ac:picMk id="5" creationId="{39C5FA6E-F644-4C56-9DF5-30217226BBA2}"/>
          </ac:picMkLst>
        </pc:picChg>
      </pc:sldChg>
      <pc:sldChg chg="addSp delSp">
        <pc:chgData name="Sebestyén Lilla Anna" userId="39b89067-87a6-4b2c-b3af-0b2d109e3f27" providerId="ADAL" clId="{CCE244E1-5A87-4F80-921F-4229C8DFECF6}" dt="2020-05-26T10:59:27.112" v="11"/>
        <pc:sldMkLst>
          <pc:docMk/>
          <pc:sldMk cId="2156210451" sldId="300"/>
        </pc:sldMkLst>
        <pc:picChg chg="del">
          <ac:chgData name="Sebestyén Lilla Anna" userId="39b89067-87a6-4b2c-b3af-0b2d109e3f27" providerId="ADAL" clId="{CCE244E1-5A87-4F80-921F-4229C8DFECF6}" dt="2020-05-26T10:59:25.979" v="10" actId="478"/>
          <ac:picMkLst>
            <pc:docMk/>
            <pc:sldMk cId="2156210451" sldId="300"/>
            <ac:picMk id="4" creationId="{00000000-0000-0000-0000-000000000000}"/>
          </ac:picMkLst>
        </pc:picChg>
        <pc:picChg chg="add">
          <ac:chgData name="Sebestyén Lilla Anna" userId="39b89067-87a6-4b2c-b3af-0b2d109e3f27" providerId="ADAL" clId="{CCE244E1-5A87-4F80-921F-4229C8DFECF6}" dt="2020-05-26T10:59:27.112" v="11"/>
          <ac:picMkLst>
            <pc:docMk/>
            <pc:sldMk cId="2156210451" sldId="300"/>
            <ac:picMk id="5" creationId="{2EBE9316-E33E-4775-AFDB-DE75479D97B9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290487608145588E-2"/>
          <c:y val="5.7022637795275589E-2"/>
          <c:w val="0.83759195610226722"/>
          <c:h val="0.98437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F46F-4CBB-AA08-BAF763097ACB}"/>
              </c:ext>
            </c:extLst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F46F-4CBB-AA08-BAF763097AC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5-F46F-4CBB-AA08-BAF763097AC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7-F46F-4CBB-AA08-BAF763097AC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30</c:v>
                </c:pt>
                <c:pt idx="2">
                  <c:v>20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46F-4CBB-AA08-BAF763097A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B8D37-F2C9-4AA7-9088-A1D556DE4F32}" type="datetimeFigureOut">
              <a:rPr lang="en-US" smtClean="0"/>
              <a:t>8/2/2020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DA08-A421-428F-B2A2-13165CAF9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6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DAEFD-F0CA-40B0-91E7-913D9FD56239}" type="datetimeFigureOut">
              <a:rPr lang="ko-KR" altLang="en-US" smtClean="0"/>
              <a:t>2020-08-02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E6118-A8F0-4C13-BF86-10944E626E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33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118-A8F0-4C13-BF86-10944E626E13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347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118-A8F0-4C13-BF86-10944E626E13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9235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118-A8F0-4C13-BF86-10944E626E13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6604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118-A8F0-4C13-BF86-10944E626E13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4220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118-A8F0-4C13-BF86-10944E626E13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8529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118-A8F0-4C13-BF86-10944E626E13}" type="slidenum">
              <a:rPr lang="ko-KR" altLang="en-US" smtClean="0"/>
              <a:t>74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9099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C6179DE7-D0F5-4FCE-9D64-2210387C6D0C}"/>
              </a:ext>
            </a:extLst>
          </p:cNvPr>
          <p:cNvSpPr/>
          <p:nvPr userDrawn="1"/>
        </p:nvSpPr>
        <p:spPr>
          <a:xfrm>
            <a:off x="1691680" y="-5100"/>
            <a:ext cx="7286625" cy="402656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692" y="3003798"/>
            <a:ext cx="3240212" cy="1152129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4155926"/>
            <a:ext cx="324021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6FFB94C-B84A-46A3-BF10-6C511C2C85D4}"/>
              </a:ext>
            </a:extLst>
          </p:cNvPr>
          <p:cNvSpPr/>
          <p:nvPr userDrawn="1"/>
        </p:nvSpPr>
        <p:spPr>
          <a:xfrm>
            <a:off x="1828799" y="-5100"/>
            <a:ext cx="7286625" cy="4010593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D7620DE0-0A98-4621-A31C-3F83C507D1C1}"/>
              </a:ext>
            </a:extLst>
          </p:cNvPr>
          <p:cNvSpPr/>
          <p:nvPr userDrawn="1"/>
        </p:nvSpPr>
        <p:spPr>
          <a:xfrm>
            <a:off x="1717249" y="349877"/>
            <a:ext cx="7241060" cy="3745325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570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265800" y="470456"/>
            <a:ext cx="2520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20829" y="3067019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859357" y="1329877"/>
            <a:ext cx="1664849" cy="16605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3187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9552" y="1131590"/>
            <a:ext cx="4032448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9552" y="3291830"/>
            <a:ext cx="4032448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170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60000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6077724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18862" y="360001"/>
            <a:ext cx="2700000" cy="442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835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69922" y="1869672"/>
            <a:ext cx="1404156" cy="140415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4316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498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2589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08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304000" y="1851672"/>
            <a:ext cx="2232000" cy="288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170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7379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116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38459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5165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2123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943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9192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075806"/>
            <a:ext cx="9144000" cy="1656184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436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012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731990"/>
            <a:ext cx="914400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4658520"/>
            <a:ext cx="914400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244765" y="5071"/>
            <a:ext cx="1394746" cy="514793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2602516" y="-3535"/>
            <a:ext cx="1145801" cy="515495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97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0918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4272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3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3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49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151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76170" y="52195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10" y="238930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084168" y="249974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77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83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223021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361169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818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0" r:id="rId5"/>
    <p:sldLayoutId id="2147483655" r:id="rId6"/>
    <p:sldLayoutId id="2147483662" r:id="rId7"/>
    <p:sldLayoutId id="2147483663" r:id="rId8"/>
    <p:sldLayoutId id="2147483664" r:id="rId9"/>
    <p:sldLayoutId id="2147483665" r:id="rId10"/>
    <p:sldLayoutId id="2147483667" r:id="rId11"/>
    <p:sldLayoutId id="2147483666" r:id="rId12"/>
    <p:sldLayoutId id="2147483668" r:id="rId13"/>
    <p:sldLayoutId id="2147483671" r:id="rId14"/>
    <p:sldLayoutId id="2147483669" r:id="rId15"/>
    <p:sldLayoutId id="2147483656" r:id="rId16"/>
    <p:sldLayoutId id="2147483672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59733" y="3905237"/>
            <a:ext cx="4464496" cy="576063"/>
          </a:xfrm>
        </p:spPr>
        <p:txBody>
          <a:bodyPr/>
          <a:lstStyle/>
          <a:p>
            <a:pPr algn="l"/>
            <a:r>
              <a:rPr lang="hu-HU" altLang="ko-KR" dirty="0" smtClean="0">
                <a:solidFill>
                  <a:schemeClr val="accent2"/>
                </a:solidFill>
              </a:rPr>
              <a:t>Gazdasági </a:t>
            </a:r>
            <a:r>
              <a:rPr lang="hu-HU" altLang="ko-KR" dirty="0">
                <a:solidFill>
                  <a:schemeClr val="accent2"/>
                </a:solidFill>
              </a:rPr>
              <a:t>jog 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369276"/>
            <a:ext cx="58819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sz="1400" dirty="0"/>
              <a:t>Munkajogi </a:t>
            </a:r>
            <a:r>
              <a:rPr lang="hu-HU" sz="1400" dirty="0" smtClean="0"/>
              <a:t>alapismeretek (TK. VII. fejezet)</a:t>
            </a:r>
            <a:r>
              <a:rPr lang="hu-HU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36512" y="0"/>
            <a:ext cx="569788" cy="5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546556" y="0"/>
            <a:ext cx="1361148" cy="51435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36512" y="0"/>
            <a:ext cx="1363607" cy="51435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579862"/>
            <a:ext cx="2431549" cy="69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85577" y="533708"/>
            <a:ext cx="8821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dirty="0"/>
              <a:t>Alaptörvény XVII. cikk </a:t>
            </a:r>
            <a:endParaRPr lang="hu-HU" dirty="0" smtClean="0"/>
          </a:p>
          <a:p>
            <a:pPr algn="just"/>
            <a:endParaRPr lang="hu-HU" dirty="0"/>
          </a:p>
          <a:p>
            <a:pPr marL="342900" indent="-342900" algn="just">
              <a:buAutoNum type="arabicParenBoth"/>
            </a:pPr>
            <a:r>
              <a:rPr lang="hu-HU" dirty="0" smtClean="0"/>
              <a:t>A </a:t>
            </a:r>
            <a:r>
              <a:rPr lang="hu-HU" dirty="0"/>
              <a:t>munkavállalók és a munkaadók - a munkahelyek biztosítására, a </a:t>
            </a:r>
            <a:endParaRPr lang="hu-HU" dirty="0" smtClean="0"/>
          </a:p>
          <a:p>
            <a:pPr algn="just"/>
            <a:r>
              <a:rPr lang="hu-HU" dirty="0" smtClean="0"/>
              <a:t>nemzetgazdaság </a:t>
            </a:r>
            <a:r>
              <a:rPr lang="hu-HU" dirty="0"/>
              <a:t>fenntarthatóságára és más közösségi célokra is figyelemmel </a:t>
            </a:r>
            <a:r>
              <a:rPr lang="hu-HU" dirty="0" smtClean="0"/>
              <a:t>–</a:t>
            </a:r>
          </a:p>
          <a:p>
            <a:pPr algn="just"/>
            <a:r>
              <a:rPr lang="hu-HU" b="1" dirty="0" smtClean="0"/>
              <a:t>együttműködnek</a:t>
            </a:r>
            <a:r>
              <a:rPr lang="hu-HU" dirty="0" smtClean="0"/>
              <a:t> </a:t>
            </a:r>
            <a:r>
              <a:rPr lang="hu-HU" dirty="0"/>
              <a:t>egymással. </a:t>
            </a:r>
          </a:p>
          <a:p>
            <a:pPr algn="just"/>
            <a:r>
              <a:rPr lang="hu-HU" dirty="0" smtClean="0"/>
              <a:t>(</a:t>
            </a:r>
            <a:r>
              <a:rPr lang="hu-HU" dirty="0"/>
              <a:t>2) Törvényben meghatározottak szerint a munkavállalóknak, a munkaadóknak, </a:t>
            </a:r>
            <a:endParaRPr lang="hu-HU" dirty="0" smtClean="0"/>
          </a:p>
          <a:p>
            <a:pPr algn="just"/>
            <a:r>
              <a:rPr lang="hu-HU" dirty="0" smtClean="0"/>
              <a:t>valamint </a:t>
            </a:r>
            <a:r>
              <a:rPr lang="hu-HU" dirty="0"/>
              <a:t>szervezeteiknek joguk van ahhoz, hogy egymással tárgyalást folytassanak, annak alapján </a:t>
            </a:r>
            <a:r>
              <a:rPr lang="hu-HU" b="1" dirty="0"/>
              <a:t>kollektív szerződést </a:t>
            </a:r>
            <a:r>
              <a:rPr lang="hu-HU" dirty="0"/>
              <a:t>kössenek, érdekeik védelmében együttesen </a:t>
            </a:r>
            <a:endParaRPr lang="hu-HU" dirty="0" smtClean="0"/>
          </a:p>
          <a:p>
            <a:pPr algn="just"/>
            <a:r>
              <a:rPr lang="hu-HU" dirty="0" smtClean="0"/>
              <a:t>fellépjenek</a:t>
            </a:r>
            <a:r>
              <a:rPr lang="hu-HU" dirty="0"/>
              <a:t>, amely magában foglalja a munkavállalók </a:t>
            </a:r>
            <a:r>
              <a:rPr lang="hu-HU" b="1" dirty="0"/>
              <a:t>munkabeszüntetéshez való </a:t>
            </a:r>
            <a:endParaRPr lang="hu-HU" b="1" dirty="0" smtClean="0"/>
          </a:p>
          <a:p>
            <a:pPr algn="just"/>
            <a:r>
              <a:rPr lang="hu-HU" b="1" dirty="0" smtClean="0"/>
              <a:t>jogát</a:t>
            </a:r>
            <a:r>
              <a:rPr lang="hu-HU" b="1" dirty="0"/>
              <a:t>. </a:t>
            </a:r>
            <a:endParaRPr lang="hu-HU" b="1" dirty="0" smtClean="0"/>
          </a:p>
          <a:p>
            <a:pPr algn="just"/>
            <a:r>
              <a:rPr lang="hu-HU" dirty="0" smtClean="0"/>
              <a:t>(</a:t>
            </a:r>
            <a:r>
              <a:rPr lang="hu-HU" dirty="0"/>
              <a:t>3) Minden munkavállalónak joga van az </a:t>
            </a:r>
            <a:r>
              <a:rPr lang="hu-HU" b="1" dirty="0"/>
              <a:t>egészségét, biztonságát és méltóságát </a:t>
            </a:r>
            <a:endParaRPr lang="hu-HU" b="1" dirty="0" smtClean="0"/>
          </a:p>
          <a:p>
            <a:pPr algn="just"/>
            <a:r>
              <a:rPr lang="hu-HU" dirty="0" smtClean="0"/>
              <a:t>tiszteletben </a:t>
            </a:r>
            <a:r>
              <a:rPr lang="hu-HU" dirty="0"/>
              <a:t>tartó munkafeltételekhez. </a:t>
            </a:r>
            <a:endParaRPr lang="hu-HU" dirty="0" smtClean="0"/>
          </a:p>
          <a:p>
            <a:pPr algn="just"/>
            <a:r>
              <a:rPr lang="hu-HU" dirty="0" smtClean="0"/>
              <a:t>(</a:t>
            </a:r>
            <a:r>
              <a:rPr lang="hu-HU" dirty="0"/>
              <a:t>4) Minden munkavállalónak joga van a </a:t>
            </a:r>
            <a:r>
              <a:rPr lang="hu-HU" b="1" dirty="0"/>
              <a:t>napi és heti pihenőidőhöz</a:t>
            </a:r>
            <a:r>
              <a:rPr lang="hu-HU" dirty="0"/>
              <a:t>, valamint az éves </a:t>
            </a:r>
            <a:r>
              <a:rPr lang="hu-HU" b="1" dirty="0" smtClean="0"/>
              <a:t>fizetett </a:t>
            </a:r>
            <a:r>
              <a:rPr lang="hu-HU" dirty="0"/>
              <a:t>szabadsághoz.</a:t>
            </a:r>
          </a:p>
        </p:txBody>
      </p:sp>
    </p:spTree>
    <p:extLst>
      <p:ext uri="{BB962C8B-B14F-4D97-AF65-F5344CB8AC3E}">
        <p14:creationId xmlns:p14="http://schemas.microsoft.com/office/powerpoint/2010/main" val="386005360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11960" y="2181679"/>
            <a:ext cx="4932040" cy="473576"/>
          </a:xfrm>
        </p:spPr>
        <p:txBody>
          <a:bodyPr/>
          <a:lstStyle/>
          <a:p>
            <a:pPr algn="ctr"/>
            <a:r>
              <a:rPr lang="hu-HU" altLang="hu-HU" sz="2400" dirty="0" smtClean="0"/>
              <a:t>Munkaügyi vita</a:t>
            </a:r>
            <a:endParaRPr lang="ko-KR" altLang="en-US" sz="2400" dirty="0">
              <a:latin typeface="+mj-lt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38699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403648" y="1491630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/>
              <a:t>a munkavállaló és a munkáltató a </a:t>
            </a:r>
          </a:p>
          <a:p>
            <a:r>
              <a:rPr lang="hu-HU" b="1" dirty="0"/>
              <a:t>munkaviszonyból vagy </a:t>
            </a:r>
            <a:r>
              <a:rPr lang="hu-HU" b="1" dirty="0" smtClean="0"/>
              <a:t>a </a:t>
            </a:r>
            <a:r>
              <a:rPr lang="hu-HU" b="1" dirty="0"/>
              <a:t>törvényből</a:t>
            </a:r>
          </a:p>
          <a:p>
            <a:r>
              <a:rPr lang="hu-HU" b="1" dirty="0"/>
              <a:t>származó igényét</a:t>
            </a:r>
            <a:r>
              <a:rPr lang="hu-HU" dirty="0"/>
              <a:t>, </a:t>
            </a:r>
          </a:p>
          <a:p>
            <a:r>
              <a:rPr lang="hu-HU" dirty="0" smtClean="0"/>
              <a:t>&gt; </a:t>
            </a:r>
            <a:r>
              <a:rPr lang="hu-HU" b="1" dirty="0"/>
              <a:t>a szakszervezet, az üzemi </a:t>
            </a:r>
          </a:p>
          <a:p>
            <a:r>
              <a:rPr lang="hu-HU" b="1" dirty="0" smtClean="0"/>
              <a:t>tanács </a:t>
            </a:r>
            <a:r>
              <a:rPr lang="hu-HU" b="1" dirty="0"/>
              <a:t>az e törvényből vagy kollektív </a:t>
            </a:r>
          </a:p>
          <a:p>
            <a:r>
              <a:rPr lang="hu-HU" b="1" dirty="0" smtClean="0"/>
              <a:t>szerződésből</a:t>
            </a:r>
            <a:r>
              <a:rPr lang="hu-HU" b="1" dirty="0"/>
              <a:t>, vagy üzemi megállapodásból </a:t>
            </a:r>
          </a:p>
          <a:p>
            <a:r>
              <a:rPr lang="hu-HU" b="1" dirty="0"/>
              <a:t>származó igényét </a:t>
            </a:r>
          </a:p>
          <a:p>
            <a:r>
              <a:rPr lang="hu-HU" b="1" dirty="0">
                <a:solidFill>
                  <a:schemeClr val="accent2"/>
                </a:solidFill>
              </a:rPr>
              <a:t>bíróság előtt érvényesíti</a:t>
            </a:r>
            <a:endParaRPr lang="hu-HU" altLang="hu-HU" b="1" dirty="0">
              <a:solidFill>
                <a:schemeClr val="accent2"/>
              </a:solidFill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467544" y="483518"/>
            <a:ext cx="2277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accent2"/>
                </a:solidFill>
              </a:rPr>
              <a:t>Munkaügyi vita</a:t>
            </a:r>
            <a:endParaRPr lang="hu-H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705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8" y="267494"/>
            <a:ext cx="3527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>
                <a:solidFill>
                  <a:schemeClr val="accent2"/>
                </a:solidFill>
              </a:rPr>
              <a:t>KOLLEKTÍV MUNKAÜGYI  VITA</a:t>
            </a:r>
          </a:p>
        </p:txBody>
      </p:sp>
      <p:sp>
        <p:nvSpPr>
          <p:cNvPr id="3" name="Téglalap 2"/>
          <p:cNvSpPr/>
          <p:nvPr/>
        </p:nvSpPr>
        <p:spPr>
          <a:xfrm>
            <a:off x="1043608" y="1419622"/>
            <a:ext cx="70567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munkáltató és az üzemi tanács vagy a szakszervezet a közöttük </a:t>
            </a:r>
            <a:endParaRPr lang="hu-HU" dirty="0" smtClean="0"/>
          </a:p>
          <a:p>
            <a:r>
              <a:rPr lang="hu-HU" dirty="0" smtClean="0"/>
              <a:t>felmerült </a:t>
            </a:r>
            <a:r>
              <a:rPr lang="hu-HU" dirty="0"/>
              <a:t>viták feloldására </a:t>
            </a:r>
            <a:r>
              <a:rPr lang="hu-HU" b="1" dirty="0">
                <a:solidFill>
                  <a:schemeClr val="accent2"/>
                </a:solidFill>
              </a:rPr>
              <a:t>egyeztető bizottságot </a:t>
            </a:r>
            <a:r>
              <a:rPr lang="hu-HU" dirty="0"/>
              <a:t>alakíthat. </a:t>
            </a:r>
            <a:endParaRPr lang="hu-HU" dirty="0" smtClean="0"/>
          </a:p>
          <a:p>
            <a:endParaRPr lang="hu-HU" dirty="0"/>
          </a:p>
          <a:p>
            <a:endParaRPr lang="hu-HU" dirty="0"/>
          </a:p>
          <a:p>
            <a:r>
              <a:rPr lang="hu-HU" dirty="0"/>
              <a:t>Az üzemi megállapodás vagy a kollektív szerződés </a:t>
            </a:r>
            <a:r>
              <a:rPr lang="hu-HU" dirty="0">
                <a:solidFill>
                  <a:schemeClr val="accent2"/>
                </a:solidFill>
              </a:rPr>
              <a:t>állandó </a:t>
            </a:r>
            <a:endParaRPr lang="hu-HU" dirty="0" smtClean="0">
              <a:solidFill>
                <a:schemeClr val="accent2"/>
              </a:solidFill>
            </a:endParaRPr>
          </a:p>
          <a:p>
            <a:r>
              <a:rPr lang="hu-HU" dirty="0" smtClean="0">
                <a:solidFill>
                  <a:schemeClr val="accent2"/>
                </a:solidFill>
              </a:rPr>
              <a:t>bizottság</a:t>
            </a:r>
            <a:r>
              <a:rPr lang="hu-HU" dirty="0" smtClean="0"/>
              <a:t> </a:t>
            </a:r>
            <a:r>
              <a:rPr lang="hu-HU" dirty="0"/>
              <a:t>megalakításáról is rendelkezhet. </a:t>
            </a:r>
          </a:p>
          <a:p>
            <a:endParaRPr lang="hu-HU" dirty="0"/>
          </a:p>
          <a:p>
            <a:r>
              <a:rPr lang="hu-HU" dirty="0"/>
              <a:t>A bizottság a munkáltató és az üzemi tanács vagy a szakszervezet által azonos számban delegált tagból és független elnökből áll.</a:t>
            </a:r>
          </a:p>
        </p:txBody>
      </p:sp>
    </p:spTree>
    <p:extLst>
      <p:ext uri="{BB962C8B-B14F-4D97-AF65-F5344CB8AC3E}">
        <p14:creationId xmlns:p14="http://schemas.microsoft.com/office/powerpoint/2010/main" val="202452266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95536" y="339502"/>
            <a:ext cx="3801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400" dirty="0">
                <a:solidFill>
                  <a:schemeClr val="accent2"/>
                </a:solidFill>
              </a:rPr>
              <a:t>Munkajogi igény elévülése</a:t>
            </a:r>
            <a:endParaRPr lang="hu-HU" sz="2400" dirty="0">
              <a:solidFill>
                <a:schemeClr val="accent2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323528" y="1635646"/>
            <a:ext cx="864096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hu-HU" altLang="hu-HU" sz="4000" b="1" dirty="0">
                <a:solidFill>
                  <a:schemeClr val="accent2"/>
                </a:solidFill>
              </a:rPr>
              <a:t>3</a:t>
            </a:r>
            <a:r>
              <a:rPr lang="hu-HU" altLang="hu-HU" b="1" dirty="0"/>
              <a:t> év </a:t>
            </a:r>
          </a:p>
          <a:p>
            <a:pPr>
              <a:lnSpc>
                <a:spcPct val="80000"/>
              </a:lnSpc>
            </a:pPr>
            <a:r>
              <a:rPr lang="hu-HU" altLang="hu-HU" sz="4400" b="1" dirty="0">
                <a:solidFill>
                  <a:schemeClr val="accent2"/>
                </a:solidFill>
              </a:rPr>
              <a:t>5</a:t>
            </a:r>
            <a:r>
              <a:rPr lang="hu-HU" altLang="hu-HU" b="1" dirty="0"/>
              <a:t> év, </a:t>
            </a:r>
            <a:r>
              <a:rPr lang="hu-HU" altLang="hu-HU" dirty="0"/>
              <a:t>ha a kárigény bűncselekménnyel okozott kár megtérítésére</a:t>
            </a:r>
          </a:p>
          <a:p>
            <a:pPr>
              <a:lnSpc>
                <a:spcPct val="80000"/>
              </a:lnSpc>
              <a:buNone/>
            </a:pPr>
            <a:r>
              <a:rPr lang="hu-HU" altLang="hu-HU" dirty="0" smtClean="0"/>
              <a:t>         vagy </a:t>
            </a:r>
            <a:r>
              <a:rPr lang="hu-HU" altLang="hu-HU" dirty="0"/>
              <a:t>személyiségi jogsértéssel összefüggő sérelemdíj megfizetésére irányul</a:t>
            </a:r>
            <a:r>
              <a:rPr lang="hu-HU" altLang="hu-HU" b="1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u-HU" altLang="hu-HU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hu-HU" altLang="hu-HU" dirty="0"/>
              <a:t>(ha a büntethetőség elévülési ideje ennél hosszabb, ennek megfelelő idő alatt évül el.)</a:t>
            </a:r>
          </a:p>
        </p:txBody>
      </p:sp>
    </p:spTree>
    <p:extLst>
      <p:ext uri="{BB962C8B-B14F-4D97-AF65-F5344CB8AC3E}">
        <p14:creationId xmlns:p14="http://schemas.microsoft.com/office/powerpoint/2010/main" val="1734571743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07504" y="48351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>
                <a:solidFill>
                  <a:schemeClr val="accent2"/>
                </a:solidFill>
              </a:rPr>
              <a:t>A munkavállaló kérelmére a bíróság a munkaviszonyt helyreállítja pl.</a:t>
            </a:r>
            <a:endParaRPr lang="hu-HU" dirty="0">
              <a:solidFill>
                <a:schemeClr val="accent2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971600" y="1779662"/>
            <a:ext cx="7398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hu-HU" altLang="hu-HU" dirty="0"/>
              <a:t>munkaviszony megszüntetése </a:t>
            </a:r>
            <a:r>
              <a:rPr lang="hu-HU" altLang="hu-HU" dirty="0">
                <a:solidFill>
                  <a:schemeClr val="accent2"/>
                </a:solidFill>
              </a:rPr>
              <a:t>az egyenlő bánásmód követelményébe, ill. felmondási tilalomba </a:t>
            </a:r>
            <a:r>
              <a:rPr lang="hu-HU" altLang="hu-HU" dirty="0"/>
              <a:t>ütközött</a:t>
            </a:r>
          </a:p>
          <a:p>
            <a:pPr>
              <a:lnSpc>
                <a:spcPct val="80000"/>
              </a:lnSpc>
            </a:pPr>
            <a:endParaRPr lang="hu-HU" altLang="hu-HU" dirty="0"/>
          </a:p>
          <a:p>
            <a:pPr>
              <a:lnSpc>
                <a:spcPct val="80000"/>
              </a:lnSpc>
            </a:pPr>
            <a:r>
              <a:rPr lang="hu-HU" altLang="hu-HU" dirty="0"/>
              <a:t>a munkaviszony megszüntetésekor munkavállalói képviselő volt, </a:t>
            </a:r>
            <a:r>
              <a:rPr lang="hu-HU" altLang="hu-HU" dirty="0">
                <a:solidFill>
                  <a:schemeClr val="accent2"/>
                </a:solidFill>
              </a:rPr>
              <a:t>védett szakszervezeti képviselő </a:t>
            </a:r>
            <a:r>
              <a:rPr lang="hu-HU" altLang="hu-HU" dirty="0"/>
              <a:t>(szakszervezet nem egyezett bele)</a:t>
            </a:r>
          </a:p>
        </p:txBody>
      </p:sp>
      <p:sp>
        <p:nvSpPr>
          <p:cNvPr id="4" name="Téglalap 3"/>
          <p:cNvSpPr/>
          <p:nvPr/>
        </p:nvSpPr>
        <p:spPr>
          <a:xfrm>
            <a:off x="1115616" y="3435846"/>
            <a:ext cx="7848872" cy="1449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hu-HU" altLang="hu-HU" dirty="0"/>
              <a:t>A munkaviszony megszüntetése (megszűnése) és annak helyreállítása </a:t>
            </a:r>
            <a:endParaRPr lang="hu-HU" altLang="hu-HU" dirty="0" smtClean="0"/>
          </a:p>
          <a:p>
            <a:pPr>
              <a:lnSpc>
                <a:spcPct val="90000"/>
              </a:lnSpc>
            </a:pPr>
            <a:r>
              <a:rPr lang="hu-HU" altLang="hu-HU" dirty="0" smtClean="0"/>
              <a:t>közötti </a:t>
            </a:r>
            <a:r>
              <a:rPr lang="hu-HU" altLang="hu-HU" dirty="0"/>
              <a:t>tartamot munkaviszonyban töltött időnek kell tekinteni.</a:t>
            </a:r>
          </a:p>
          <a:p>
            <a:pPr>
              <a:lnSpc>
                <a:spcPct val="90000"/>
              </a:lnSpc>
            </a:pPr>
            <a:endParaRPr lang="hu-HU" altLang="hu-HU" dirty="0"/>
          </a:p>
          <a:p>
            <a:pPr>
              <a:lnSpc>
                <a:spcPct val="90000"/>
              </a:lnSpc>
            </a:pPr>
            <a:r>
              <a:rPr lang="hu-HU" altLang="hu-HU" dirty="0"/>
              <a:t>Meg kell téríteni a munkavállaló elmaradt munkabérét, egyéb járandóságát és ezt meghaladó kárát (távolléti dí</a:t>
            </a:r>
            <a:r>
              <a:rPr lang="hu-HU" altLang="hu-HU" sz="1400" dirty="0"/>
              <a:t>j)</a:t>
            </a:r>
          </a:p>
          <a:p>
            <a:pPr>
              <a:lnSpc>
                <a:spcPct val="90000"/>
              </a:lnSpc>
            </a:pPr>
            <a:endParaRPr lang="hu-HU" altLang="hu-HU" sz="800" dirty="0"/>
          </a:p>
        </p:txBody>
      </p:sp>
    </p:spTree>
    <p:extLst>
      <p:ext uri="{BB962C8B-B14F-4D97-AF65-F5344CB8AC3E}">
        <p14:creationId xmlns:p14="http://schemas.microsoft.com/office/powerpoint/2010/main" val="226264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79512" y="483518"/>
            <a:ext cx="8856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2. Jogszabályok, alapvető törvények </a:t>
            </a:r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Versenyszféra: a Munka Törvénykönyvéről szóló 2012. évi I. Tv.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Közalkalmazottak: a közalkalmazottak jogállásáról szóló 1992. évi XXXIII. Tv.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Közszolgálati tisztviselők: a közszolgálati tisztviselőkről szóló 2011. évi CXCIX. Tv. </a:t>
            </a:r>
          </a:p>
        </p:txBody>
      </p:sp>
      <p:sp>
        <p:nvSpPr>
          <p:cNvPr id="3" name="Téglalap 2"/>
          <p:cNvSpPr/>
          <p:nvPr/>
        </p:nvSpPr>
        <p:spPr>
          <a:xfrm>
            <a:off x="159247" y="1960846"/>
            <a:ext cx="86425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További </a:t>
            </a:r>
            <a:r>
              <a:rPr lang="hu-HU" dirty="0" smtClean="0"/>
              <a:t>törvények</a:t>
            </a:r>
          </a:p>
          <a:p>
            <a:pPr marL="285750" indent="-285750">
              <a:buFontTx/>
              <a:buChar char="-"/>
            </a:pPr>
            <a:r>
              <a:rPr lang="hu-HU" dirty="0" smtClean="0"/>
              <a:t>munkavédelemről </a:t>
            </a:r>
            <a:r>
              <a:rPr lang="hu-HU" dirty="0"/>
              <a:t>- 1993. évi XCIII. </a:t>
            </a:r>
            <a:endParaRPr lang="hu-HU" dirty="0" smtClean="0"/>
          </a:p>
          <a:p>
            <a:pPr marL="285750" indent="-285750">
              <a:buFontTx/>
              <a:buChar char="-"/>
            </a:pPr>
            <a:r>
              <a:rPr lang="hu-HU" dirty="0" smtClean="0"/>
              <a:t>munkaügyi </a:t>
            </a:r>
            <a:r>
              <a:rPr lang="hu-HU" dirty="0"/>
              <a:t>ellenőrzésről </a:t>
            </a:r>
            <a:r>
              <a:rPr lang="hu-HU" dirty="0" smtClean="0"/>
              <a:t>- </a:t>
            </a:r>
            <a:r>
              <a:rPr lang="hu-HU" dirty="0"/>
              <a:t>1996. évi LXXV. </a:t>
            </a:r>
            <a:endParaRPr lang="hu-HU" dirty="0" smtClean="0"/>
          </a:p>
          <a:p>
            <a:pPr marL="285750" indent="-285750">
              <a:buFontTx/>
              <a:buChar char="-"/>
            </a:pPr>
            <a:r>
              <a:rPr lang="hu-HU" dirty="0" smtClean="0"/>
              <a:t>foglalkoztatás </a:t>
            </a:r>
            <a:r>
              <a:rPr lang="hu-HU" dirty="0"/>
              <a:t>elősegítéséről - 1991. évi IV. </a:t>
            </a:r>
            <a:endParaRPr lang="hu-HU" dirty="0" smtClean="0"/>
          </a:p>
          <a:p>
            <a:pPr marL="285750" indent="-285750">
              <a:buFontTx/>
              <a:buChar char="-"/>
            </a:pPr>
            <a:r>
              <a:rPr lang="hu-HU" dirty="0" smtClean="0"/>
              <a:t>sztrájkról </a:t>
            </a:r>
            <a:r>
              <a:rPr lang="hu-HU" dirty="0"/>
              <a:t>- 1989. évi VII. </a:t>
            </a:r>
            <a:endParaRPr lang="hu-HU" dirty="0" smtClean="0"/>
          </a:p>
          <a:p>
            <a:pPr marL="285750" indent="-285750">
              <a:buFontTx/>
              <a:buChar char="-"/>
            </a:pPr>
            <a:r>
              <a:rPr lang="hu-HU" dirty="0" smtClean="0"/>
              <a:t>egyenlő </a:t>
            </a:r>
            <a:r>
              <a:rPr lang="hu-HU" dirty="0"/>
              <a:t>bánásmódról - 2003. évi CXXV.</a:t>
            </a:r>
          </a:p>
        </p:txBody>
      </p:sp>
      <p:sp>
        <p:nvSpPr>
          <p:cNvPr id="4" name="Téglalap 3"/>
          <p:cNvSpPr/>
          <p:nvPr/>
        </p:nvSpPr>
        <p:spPr>
          <a:xfrm>
            <a:off x="179512" y="371517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Egyéb” jogszabályok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Munkaviszonyra vonatkozó rendeletet alkothat: a Kormány és miniszter  A rendeleti szintű jogalkotás kevésbé jellemző mint a törvényi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Közszférában: rendeleti jogalkotás jellemzőbb</a:t>
            </a:r>
          </a:p>
        </p:txBody>
      </p:sp>
    </p:spTree>
    <p:extLst>
      <p:ext uri="{BB962C8B-B14F-4D97-AF65-F5344CB8AC3E}">
        <p14:creationId xmlns:p14="http://schemas.microsoft.com/office/powerpoint/2010/main" val="4156253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683568" y="267494"/>
            <a:ext cx="3057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mtClean="0"/>
              <a:t>3. Kollektív megállapodások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99592" y="1171327"/>
            <a:ext cx="33843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hu-HU" dirty="0" smtClean="0"/>
              <a:t>KOLLEKTÍV SZERZŐDÉS </a:t>
            </a:r>
          </a:p>
          <a:p>
            <a:r>
              <a:rPr lang="hu-HU" sz="1200" dirty="0" smtClean="0"/>
              <a:t>MUNKAVISZONYRA VONATKOZÓ SZABÁLY!</a:t>
            </a:r>
            <a:endParaRPr lang="hu-HU" sz="1200" dirty="0"/>
          </a:p>
        </p:txBody>
      </p:sp>
      <p:sp>
        <p:nvSpPr>
          <p:cNvPr id="6" name="Téglalap 5"/>
          <p:cNvSpPr/>
          <p:nvPr/>
        </p:nvSpPr>
        <p:spPr>
          <a:xfrm>
            <a:off x="2483768" y="2283718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2. ÜZEMI MEGÁLLAPODÁS </a:t>
            </a:r>
            <a:endParaRPr lang="hu-HU" dirty="0" smtClean="0"/>
          </a:p>
          <a:p>
            <a:r>
              <a:rPr lang="hu-HU" dirty="0" smtClean="0"/>
              <a:t>Elsődlegesen </a:t>
            </a:r>
            <a:r>
              <a:rPr lang="hu-HU" dirty="0"/>
              <a:t>nem munkaviszonyra vonatkozó szabály, de lehet munkaviszonyra vonatkozó </a:t>
            </a:r>
            <a:endParaRPr lang="hu-HU" dirty="0" smtClean="0"/>
          </a:p>
          <a:p>
            <a:r>
              <a:rPr lang="hu-HU" dirty="0" smtClean="0"/>
              <a:t>szabály </a:t>
            </a: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3394644" y="4010169"/>
            <a:ext cx="5277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3. EGYEZTETŐ BIZOTTSÁG kötelező határozata</a:t>
            </a:r>
          </a:p>
        </p:txBody>
      </p:sp>
    </p:spTree>
    <p:extLst>
      <p:ext uri="{BB962C8B-B14F-4D97-AF65-F5344CB8AC3E}">
        <p14:creationId xmlns:p14="http://schemas.microsoft.com/office/powerpoint/2010/main" val="1106777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467544" y="555526"/>
            <a:ext cx="217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Kollektív szerződés</a:t>
            </a:r>
          </a:p>
        </p:txBody>
      </p:sp>
      <p:sp>
        <p:nvSpPr>
          <p:cNvPr id="3" name="Téglalap 2"/>
          <p:cNvSpPr/>
          <p:nvPr/>
        </p:nvSpPr>
        <p:spPr>
          <a:xfrm>
            <a:off x="2286000" y="2110085"/>
            <a:ext cx="5094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 Munkajogi jogforrás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Munkaviszonyra vonatkozó szabály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Nem jogszabály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Jogforrási hierarchiában betöltött szerepe?</a:t>
            </a:r>
          </a:p>
        </p:txBody>
      </p:sp>
    </p:spTree>
    <p:extLst>
      <p:ext uri="{BB962C8B-B14F-4D97-AF65-F5344CB8AC3E}">
        <p14:creationId xmlns:p14="http://schemas.microsoft.com/office/powerpoint/2010/main" val="4199482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827584" y="156363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Elsődlegesen </a:t>
            </a:r>
            <a:r>
              <a:rPr lang="hu-HU" dirty="0"/>
              <a:t>az Üzemi Tanács jogosítványai gyakorlását </a:t>
            </a:r>
            <a:endParaRPr lang="hu-HU" dirty="0" smtClean="0"/>
          </a:p>
          <a:p>
            <a:r>
              <a:rPr lang="hu-HU" dirty="0" smtClean="0"/>
              <a:t>és </a:t>
            </a:r>
            <a:r>
              <a:rPr lang="hu-HU" dirty="0"/>
              <a:t>a munkáltatóval való kapcsolatrendszerét érintő kérdéseket tartalmazza </a:t>
            </a:r>
            <a:endParaRPr lang="hu-HU" dirty="0" smtClean="0"/>
          </a:p>
          <a:p>
            <a:r>
              <a:rPr lang="hu-HU" dirty="0" smtClean="0"/>
              <a:t>(</a:t>
            </a:r>
            <a:r>
              <a:rPr lang="hu-HU" dirty="0"/>
              <a:t>KSZ is tartalmazhatja) DE, ha nincs KSZ, szabályozhatja a </a:t>
            </a:r>
            <a:endParaRPr lang="hu-HU" dirty="0" smtClean="0"/>
          </a:p>
          <a:p>
            <a:r>
              <a:rPr lang="hu-HU" dirty="0" smtClean="0"/>
              <a:t>munkaviszonyból </a:t>
            </a:r>
            <a:r>
              <a:rPr lang="hu-HU" dirty="0"/>
              <a:t>eredő jogokat és kötelezettségeket!</a:t>
            </a:r>
          </a:p>
        </p:txBody>
      </p:sp>
      <p:sp>
        <p:nvSpPr>
          <p:cNvPr id="3" name="Téglalap 2"/>
          <p:cNvSpPr/>
          <p:nvPr/>
        </p:nvSpPr>
        <p:spPr>
          <a:xfrm>
            <a:off x="107504" y="555526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Üzemi megállapodás </a:t>
            </a:r>
          </a:p>
        </p:txBody>
      </p:sp>
    </p:spTree>
    <p:extLst>
      <p:ext uri="{BB962C8B-B14F-4D97-AF65-F5344CB8AC3E}">
        <p14:creationId xmlns:p14="http://schemas.microsoft.com/office/powerpoint/2010/main" val="2456024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395536" y="555526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/>
              <a:t>Üzemi tanács</a:t>
            </a:r>
          </a:p>
        </p:txBody>
      </p:sp>
      <p:sp>
        <p:nvSpPr>
          <p:cNvPr id="6" name="Téglalap 5"/>
          <p:cNvSpPr/>
          <p:nvPr/>
        </p:nvSpPr>
        <p:spPr>
          <a:xfrm>
            <a:off x="755576" y="1347614"/>
            <a:ext cx="8244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Kötelező, ha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15 fő dolgozó &gt;&gt;&gt; üzemi megbízott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50 fő dolgozó &gt;&gt;&gt; üzemi tanács (3 tag, </a:t>
            </a:r>
            <a:r>
              <a:rPr lang="hu-HU" dirty="0" smtClean="0"/>
              <a:t>munkavállalói </a:t>
            </a:r>
            <a:r>
              <a:rPr lang="hu-HU" dirty="0"/>
              <a:t>létszámmal emelkedik)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5 évre választják</a:t>
            </a:r>
          </a:p>
        </p:txBody>
      </p:sp>
    </p:spTree>
    <p:extLst>
      <p:ext uri="{BB962C8B-B14F-4D97-AF65-F5344CB8AC3E}">
        <p14:creationId xmlns:p14="http://schemas.microsoft.com/office/powerpoint/2010/main" val="4147535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251520" y="411510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Egyeztető Bizottság</a:t>
            </a:r>
          </a:p>
        </p:txBody>
      </p:sp>
      <p:sp>
        <p:nvSpPr>
          <p:cNvPr id="3" name="Téglalap 2"/>
          <p:cNvSpPr/>
          <p:nvPr/>
        </p:nvSpPr>
        <p:spPr>
          <a:xfrm>
            <a:off x="223490" y="1275606"/>
            <a:ext cx="90493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munkáltató &lt;&gt; szakszervezet/üzemi tanács </a:t>
            </a:r>
            <a:endParaRPr lang="hu-HU" dirty="0" smtClean="0"/>
          </a:p>
          <a:p>
            <a:r>
              <a:rPr lang="hu-HU" dirty="0"/>
              <a:t>		</a:t>
            </a:r>
            <a:r>
              <a:rPr lang="hu-HU" dirty="0" smtClean="0"/>
              <a:t>(</a:t>
            </a:r>
            <a:r>
              <a:rPr lang="hu-HU" dirty="0"/>
              <a:t>egyenlő szám) független elnök </a:t>
            </a:r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r>
              <a:rPr lang="hu-HU" dirty="0" smtClean="0"/>
              <a:t>Kollektív </a:t>
            </a:r>
            <a:r>
              <a:rPr lang="hu-HU" dirty="0"/>
              <a:t>munkaügyi vita esetén, ha felek abban megállapodnak, határozata </a:t>
            </a:r>
            <a:r>
              <a:rPr lang="hu-HU" dirty="0" smtClean="0"/>
              <a:t>kötelező!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80166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395536" y="411510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4. Külső jogforrások</a:t>
            </a:r>
          </a:p>
        </p:txBody>
      </p:sp>
      <p:sp>
        <p:nvSpPr>
          <p:cNvPr id="3" name="Téglalap 2"/>
          <p:cNvSpPr/>
          <p:nvPr/>
        </p:nvSpPr>
        <p:spPr>
          <a:xfrm>
            <a:off x="333222" y="1347614"/>
            <a:ext cx="35186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NEMZETKÖZI SZERZŐDÉSEK: </a:t>
            </a:r>
            <a:endParaRPr lang="hu-HU" dirty="0" smtClean="0"/>
          </a:p>
          <a:p>
            <a:r>
              <a:rPr lang="hu-HU" dirty="0" smtClean="0"/>
              <a:t>Pl</a:t>
            </a:r>
            <a:r>
              <a:rPr lang="hu-HU" dirty="0"/>
              <a:t>. ILO (Nemzetközi Munkaügyi Hivatal) </a:t>
            </a:r>
            <a:r>
              <a:rPr lang="hu-HU" dirty="0" smtClean="0"/>
              <a:t>Egyezmények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4067944" y="1366490"/>
            <a:ext cx="493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UNIÓS </a:t>
            </a:r>
            <a:r>
              <a:rPr lang="hu-HU" dirty="0"/>
              <a:t>JOG: </a:t>
            </a:r>
            <a:endParaRPr lang="hu-HU" dirty="0" smtClean="0"/>
          </a:p>
          <a:p>
            <a:r>
              <a:rPr lang="hu-HU" dirty="0" smtClean="0"/>
              <a:t>rendeletek</a:t>
            </a:r>
            <a:r>
              <a:rPr lang="hu-HU" dirty="0"/>
              <a:t>, irányelvek, Európai Bíróság ítéletei</a:t>
            </a:r>
          </a:p>
        </p:txBody>
      </p:sp>
    </p:spTree>
    <p:extLst>
      <p:ext uri="{BB962C8B-B14F-4D97-AF65-F5344CB8AC3E}">
        <p14:creationId xmlns:p14="http://schemas.microsoft.com/office/powerpoint/2010/main" val="1248417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899592" y="1635646"/>
            <a:ext cx="8244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 </a:t>
            </a:r>
            <a:r>
              <a:rPr lang="hu-HU" dirty="0"/>
              <a:t>A nemzetközi szerződés csak külön kihirdetéssel válik a magyar jog részévé (ratifikáció).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ILO Egyezmények – beépítve az Mt.-be és más jogszabályokba</a:t>
            </a:r>
          </a:p>
        </p:txBody>
      </p:sp>
      <p:sp>
        <p:nvSpPr>
          <p:cNvPr id="3" name="Téglalap 2"/>
          <p:cNvSpPr/>
          <p:nvPr/>
        </p:nvSpPr>
        <p:spPr>
          <a:xfrm>
            <a:off x="251520" y="411510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ILO Egyezmények </a:t>
            </a:r>
          </a:p>
        </p:txBody>
      </p:sp>
    </p:spTree>
    <p:extLst>
      <p:ext uri="{BB962C8B-B14F-4D97-AF65-F5344CB8AC3E}">
        <p14:creationId xmlns:p14="http://schemas.microsoft.com/office/powerpoint/2010/main" val="3220565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899592" y="1635646"/>
            <a:ext cx="7038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 </a:t>
            </a:r>
            <a:r>
              <a:rPr lang="hu-HU" dirty="0"/>
              <a:t>Római Szerződés – közvetlen hatály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Rendeletek - közvetlen hatály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Irányelvek - jogharmonizáció </a:t>
            </a:r>
            <a:endParaRPr lang="hu-HU" dirty="0" smtClean="0"/>
          </a:p>
          <a:p>
            <a:r>
              <a:rPr lang="hu-HU" dirty="0" smtClean="0"/>
              <a:t> </a:t>
            </a:r>
            <a:r>
              <a:rPr lang="hu-HU" dirty="0"/>
              <a:t>Európai Bíróság ítéletei – jogharmonizáció és bírói jogalkalmazás</a:t>
            </a:r>
          </a:p>
        </p:txBody>
      </p:sp>
      <p:sp>
        <p:nvSpPr>
          <p:cNvPr id="3" name="Téglalap 2"/>
          <p:cNvSpPr/>
          <p:nvPr/>
        </p:nvSpPr>
        <p:spPr>
          <a:xfrm>
            <a:off x="241851" y="411510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Uniós jog forrásai </a:t>
            </a:r>
          </a:p>
        </p:txBody>
      </p:sp>
    </p:spTree>
    <p:extLst>
      <p:ext uri="{BB962C8B-B14F-4D97-AF65-F5344CB8AC3E}">
        <p14:creationId xmlns:p14="http://schemas.microsoft.com/office/powerpoint/2010/main" val="1362006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370830" y="-40345"/>
            <a:ext cx="558011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800" smtClean="0">
                <a:latin typeface="Arial" pitchFamily="34" charset="0"/>
                <a:cs typeface="Arial" pitchFamily="34" charset="0"/>
              </a:rPr>
              <a:t>Munkajog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5975932" y="-1552506"/>
            <a:ext cx="540000" cy="536408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Oval 26"/>
          <p:cNvSpPr/>
          <p:nvPr/>
        </p:nvSpPr>
        <p:spPr>
          <a:xfrm>
            <a:off x="3613452" y="888247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3613452" y="93023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16200000">
            <a:off x="6096440" y="-811347"/>
            <a:ext cx="540000" cy="519609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3914465" y="1564312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12"/>
          <p:cNvSpPr txBox="1"/>
          <p:nvPr/>
        </p:nvSpPr>
        <p:spPr>
          <a:xfrm>
            <a:off x="3918490" y="162072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6129525" y="-148205"/>
            <a:ext cx="526037" cy="514389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1" name="Oval 20"/>
          <p:cNvSpPr/>
          <p:nvPr/>
        </p:nvSpPr>
        <p:spPr>
          <a:xfrm>
            <a:off x="3914465" y="218974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Box 16"/>
          <p:cNvSpPr txBox="1"/>
          <p:nvPr/>
        </p:nvSpPr>
        <p:spPr>
          <a:xfrm>
            <a:off x="3941888" y="223448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16200000">
            <a:off x="6085782" y="492634"/>
            <a:ext cx="540000" cy="521741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3820598" y="2855277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TextBox 20"/>
          <p:cNvSpPr txBox="1"/>
          <p:nvPr/>
        </p:nvSpPr>
        <p:spPr>
          <a:xfrm>
            <a:off x="3902193" y="291667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 rot="16200000">
            <a:off x="6037708" y="1006429"/>
            <a:ext cx="540000" cy="537085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3747073" y="3445407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TextBox 24"/>
          <p:cNvSpPr txBox="1"/>
          <p:nvPr/>
        </p:nvSpPr>
        <p:spPr>
          <a:xfrm>
            <a:off x="3760500" y="346484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25"/>
          <p:cNvSpPr txBox="1"/>
          <p:nvPr/>
        </p:nvSpPr>
        <p:spPr bwMode="auto">
          <a:xfrm>
            <a:off x="4439568" y="997214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Munkajog tárgya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26"/>
          <p:cNvSpPr txBox="1"/>
          <p:nvPr/>
        </p:nvSpPr>
        <p:spPr bwMode="auto">
          <a:xfrm>
            <a:off x="4439569" y="1564312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Munkajogi szabályozás rendszere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8"/>
          <p:cNvSpPr txBox="1"/>
          <p:nvPr/>
        </p:nvSpPr>
        <p:spPr bwMode="auto">
          <a:xfrm>
            <a:off x="4492709" y="2950777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munkaidő és pihenőidő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29"/>
          <p:cNvSpPr txBox="1"/>
          <p:nvPr/>
        </p:nvSpPr>
        <p:spPr bwMode="auto">
          <a:xfrm>
            <a:off x="4252683" y="4180728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munkaviszony megszűnése és megszüntetése</a:t>
            </a: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D76021B0-E226-47C9-887E-0B82074664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2440" y="4624120"/>
            <a:ext cx="432048" cy="455942"/>
          </a:xfrm>
          <a:prstGeom prst="rect">
            <a:avLst/>
          </a:prstGeom>
        </p:spPr>
      </p:pic>
      <p:sp>
        <p:nvSpPr>
          <p:cNvPr id="29" name="TextBox 26"/>
          <p:cNvSpPr txBox="1"/>
          <p:nvPr/>
        </p:nvSpPr>
        <p:spPr bwMode="auto">
          <a:xfrm>
            <a:off x="4508204" y="2234488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Munkaviszony létesítése és tartalma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ound Same Side Corner Rectangle 13"/>
          <p:cNvSpPr/>
          <p:nvPr/>
        </p:nvSpPr>
        <p:spPr>
          <a:xfrm rot="16200000">
            <a:off x="5914772" y="1550639"/>
            <a:ext cx="540000" cy="548092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2" name="Round Same Side Corner Rectangle 13"/>
          <p:cNvSpPr/>
          <p:nvPr/>
        </p:nvSpPr>
        <p:spPr>
          <a:xfrm rot="16200000">
            <a:off x="5891362" y="2035656"/>
            <a:ext cx="495651" cy="572665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3" name="TextBox 28"/>
          <p:cNvSpPr txBox="1"/>
          <p:nvPr/>
        </p:nvSpPr>
        <p:spPr bwMode="auto">
          <a:xfrm>
            <a:off x="4359636" y="3491150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munkaviszony megszűnése és megszüntetése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val 17"/>
          <p:cNvSpPr/>
          <p:nvPr/>
        </p:nvSpPr>
        <p:spPr>
          <a:xfrm>
            <a:off x="3585315" y="4050446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5" name="TextBox 20"/>
          <p:cNvSpPr txBox="1"/>
          <p:nvPr/>
        </p:nvSpPr>
        <p:spPr>
          <a:xfrm>
            <a:off x="3581506" y="413456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hu-HU" altLang="ko-KR" sz="18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6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Oval 17"/>
          <p:cNvSpPr/>
          <p:nvPr/>
        </p:nvSpPr>
        <p:spPr>
          <a:xfrm>
            <a:off x="3434193" y="4671805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7" name="TextBox 20"/>
          <p:cNvSpPr txBox="1"/>
          <p:nvPr/>
        </p:nvSpPr>
        <p:spPr>
          <a:xfrm>
            <a:off x="3434193" y="4721139"/>
            <a:ext cx="441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hu-HU" altLang="ko-KR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7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28"/>
          <p:cNvSpPr txBox="1"/>
          <p:nvPr/>
        </p:nvSpPr>
        <p:spPr bwMode="auto">
          <a:xfrm>
            <a:off x="4352417" y="4144359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Kártérítés a munkajogban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28"/>
          <p:cNvSpPr txBox="1"/>
          <p:nvPr/>
        </p:nvSpPr>
        <p:spPr bwMode="auto">
          <a:xfrm>
            <a:off x="4382465" y="4720729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Munkaügyi jogvita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395536" y="483518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EU munkajog területei</a:t>
            </a:r>
          </a:p>
        </p:txBody>
      </p:sp>
      <p:sp>
        <p:nvSpPr>
          <p:cNvPr id="3" name="Téglalap 2"/>
          <p:cNvSpPr/>
          <p:nvPr/>
        </p:nvSpPr>
        <p:spPr>
          <a:xfrm>
            <a:off x="2286000" y="197158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Szabad mozgás joga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Egyenlő bánásmód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Munkavédelem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Munkavállalók jogainak védelme</a:t>
            </a:r>
          </a:p>
        </p:txBody>
      </p:sp>
    </p:spTree>
    <p:extLst>
      <p:ext uri="{BB962C8B-B14F-4D97-AF65-F5344CB8AC3E}">
        <p14:creationId xmlns:p14="http://schemas.microsoft.com/office/powerpoint/2010/main" val="2260535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395536" y="483518"/>
            <a:ext cx="3114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>
                <a:solidFill>
                  <a:schemeClr val="accent2"/>
                </a:solidFill>
              </a:rPr>
              <a:t>Felek megállapodása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275606"/>
            <a:ext cx="8136904" cy="3305821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None/>
            </a:pPr>
            <a:r>
              <a:rPr lang="hu-HU" altLang="hu-HU" sz="1800" dirty="0"/>
              <a:t>Alapvetően </a:t>
            </a:r>
            <a:r>
              <a:rPr lang="hu-HU" altLang="hu-HU" sz="1800" b="1" dirty="0">
                <a:solidFill>
                  <a:schemeClr val="accent2"/>
                </a:solidFill>
              </a:rPr>
              <a:t>munkaszerződés</a:t>
            </a:r>
          </a:p>
          <a:p>
            <a:pPr marL="0" indent="0" eaLnBrk="1" hangingPunct="1">
              <a:buNone/>
            </a:pPr>
            <a:endParaRPr lang="hu-HU" altLang="hu-HU" sz="1800" dirty="0"/>
          </a:p>
          <a:p>
            <a:pPr marL="0" indent="0" eaLnBrk="1" hangingPunct="1">
              <a:buNone/>
            </a:pPr>
            <a:r>
              <a:rPr lang="hu-HU" altLang="hu-HU" sz="1800" dirty="0"/>
              <a:t>Egyéb megállapodás is lehet, </a:t>
            </a:r>
            <a:endParaRPr lang="hu-HU" altLang="hu-HU" sz="1800" dirty="0" smtClean="0"/>
          </a:p>
          <a:p>
            <a:pPr marL="0" indent="0" eaLnBrk="1" hangingPunct="1">
              <a:buNone/>
            </a:pPr>
            <a:r>
              <a:rPr lang="hu-HU" altLang="hu-HU" sz="1800" dirty="0" smtClean="0"/>
              <a:t>pl</a:t>
            </a:r>
            <a:r>
              <a:rPr lang="hu-HU" altLang="hu-HU" sz="1800" dirty="0"/>
              <a:t>. tanulmányi szerződés, </a:t>
            </a:r>
            <a:r>
              <a:rPr lang="hu-HU" altLang="hu-HU" sz="1800" dirty="0" smtClean="0"/>
              <a:t>konkrét </a:t>
            </a:r>
            <a:r>
              <a:rPr lang="hu-HU" altLang="hu-HU" sz="1800" dirty="0"/>
              <a:t>kérdésben megállapodás (pl. munkaidő)</a:t>
            </a:r>
          </a:p>
        </p:txBody>
      </p:sp>
    </p:spTree>
    <p:extLst>
      <p:ext uri="{BB962C8B-B14F-4D97-AF65-F5344CB8AC3E}">
        <p14:creationId xmlns:p14="http://schemas.microsoft.com/office/powerpoint/2010/main" val="2314349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323528" y="411510"/>
            <a:ext cx="3852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b="1" dirty="0">
                <a:solidFill>
                  <a:schemeClr val="accent2"/>
                </a:solidFill>
              </a:rPr>
              <a:t>Munkaszerződés eltérése KSZ-</a:t>
            </a:r>
            <a:r>
              <a:rPr lang="hu-HU" altLang="hu-HU" b="1" dirty="0" err="1">
                <a:solidFill>
                  <a:schemeClr val="accent2"/>
                </a:solidFill>
              </a:rPr>
              <a:t>től</a:t>
            </a:r>
            <a:endParaRPr lang="hu-HU" dirty="0">
              <a:solidFill>
                <a:schemeClr val="accent2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1259632" y="1707654"/>
            <a:ext cx="675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altLang="hu-HU" dirty="0"/>
              <a:t>A munkaszerződés csak akkor térhet el a kollektív szerződéstől, ha a munkavállalóra annál kedvezőbb feltételt állapít meg.</a:t>
            </a:r>
            <a:endParaRPr lang="hu-HU" altLang="hu-HU" b="1" dirty="0"/>
          </a:p>
        </p:txBody>
      </p:sp>
    </p:spTree>
    <p:extLst>
      <p:ext uri="{BB962C8B-B14F-4D97-AF65-F5344CB8AC3E}">
        <p14:creationId xmlns:p14="http://schemas.microsoft.com/office/powerpoint/2010/main" val="8792701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611560" y="411510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 smtClean="0">
                <a:solidFill>
                  <a:schemeClr val="accent2"/>
                </a:solidFill>
              </a:rPr>
              <a:t>Mt. Szerkezete</a:t>
            </a:r>
            <a:endParaRPr lang="hu-HU" dirty="0">
              <a:solidFill>
                <a:schemeClr val="accent2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2627784" y="156363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>
              <a:defRPr/>
            </a:pPr>
            <a:r>
              <a:rPr lang="hu-HU" dirty="0"/>
              <a:t>I. rész – Általános rendelkezések</a:t>
            </a:r>
          </a:p>
          <a:p>
            <a:pPr marL="609600" indent="-609600">
              <a:defRPr/>
            </a:pPr>
            <a:r>
              <a:rPr lang="hu-HU" dirty="0"/>
              <a:t>II. rész – Munkaviszony</a:t>
            </a:r>
          </a:p>
          <a:p>
            <a:pPr marL="609600" indent="-609600">
              <a:defRPr/>
            </a:pPr>
            <a:r>
              <a:rPr lang="hu-HU" dirty="0"/>
              <a:t>III. rész – Munkaügyi kapcsolatok</a:t>
            </a:r>
          </a:p>
          <a:p>
            <a:pPr marL="609600" indent="-609600">
              <a:defRPr/>
            </a:pPr>
            <a:r>
              <a:rPr lang="hu-HU" dirty="0"/>
              <a:t>IV. rész – Munkaügyi vita</a:t>
            </a:r>
          </a:p>
          <a:p>
            <a:pPr marL="609600" indent="-609600">
              <a:defRPr/>
            </a:pPr>
            <a:r>
              <a:rPr lang="hu-HU" dirty="0"/>
              <a:t>V. rész – Záró rendelkezések</a:t>
            </a:r>
          </a:p>
        </p:txBody>
      </p:sp>
    </p:spTree>
    <p:extLst>
      <p:ext uri="{BB962C8B-B14F-4D97-AF65-F5344CB8AC3E}">
        <p14:creationId xmlns:p14="http://schemas.microsoft.com/office/powerpoint/2010/main" val="34972522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323528" y="411510"/>
            <a:ext cx="2185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chemeClr val="accent2"/>
                </a:solidFill>
              </a:rPr>
              <a:t>Mt. hatálya kiterjed:</a:t>
            </a:r>
            <a:endParaRPr lang="hu-HU" dirty="0">
              <a:solidFill>
                <a:schemeClr val="accent2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1763688" y="1419622"/>
            <a:ext cx="6534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/>
              <a:t>a) </a:t>
            </a:r>
            <a:r>
              <a:rPr lang="hu-HU" dirty="0"/>
              <a:t>a munkáltatóra,</a:t>
            </a:r>
          </a:p>
          <a:p>
            <a:r>
              <a:rPr lang="hu-HU" i="1" dirty="0"/>
              <a:t>b) </a:t>
            </a:r>
            <a:r>
              <a:rPr lang="hu-HU" dirty="0"/>
              <a:t>a munkavállalóra,</a:t>
            </a:r>
          </a:p>
          <a:p>
            <a:r>
              <a:rPr lang="hu-HU" i="1" dirty="0"/>
              <a:t>c) </a:t>
            </a:r>
            <a:r>
              <a:rPr lang="hu-HU" dirty="0"/>
              <a:t>a munkáltatói érdek-képviseleti szervezetre,</a:t>
            </a:r>
          </a:p>
          <a:p>
            <a:r>
              <a:rPr lang="hu-HU" i="1" dirty="0"/>
              <a:t>d) </a:t>
            </a:r>
            <a:r>
              <a:rPr lang="hu-HU" dirty="0"/>
              <a:t>az üzemi tanácsra, </a:t>
            </a:r>
          </a:p>
          <a:p>
            <a:r>
              <a:rPr lang="hu-HU" i="1" dirty="0"/>
              <a:t>e) </a:t>
            </a:r>
            <a:r>
              <a:rPr lang="hu-HU" dirty="0"/>
              <a:t>a szakszervezetre</a:t>
            </a:r>
          </a:p>
          <a:p>
            <a:endParaRPr lang="hu-HU" dirty="0"/>
          </a:p>
          <a:p>
            <a:r>
              <a:rPr lang="hu-HU" dirty="0"/>
              <a:t>DE: kölcsönvevő, ill. </a:t>
            </a:r>
            <a:r>
              <a:rPr lang="hu-HU" dirty="0" err="1"/>
              <a:t>iskolaszöv</a:t>
            </a:r>
            <a:r>
              <a:rPr lang="hu-HU" dirty="0"/>
              <a:t>. szolgáltatásának jogosultja is</a:t>
            </a:r>
          </a:p>
        </p:txBody>
      </p:sp>
    </p:spTree>
    <p:extLst>
      <p:ext uri="{BB962C8B-B14F-4D97-AF65-F5344CB8AC3E}">
        <p14:creationId xmlns:p14="http://schemas.microsoft.com/office/powerpoint/2010/main" val="19191707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79512" y="555526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dirty="0">
                <a:solidFill>
                  <a:schemeClr val="accent2"/>
                </a:solidFill>
              </a:rPr>
              <a:t>Mt. területi hatálya</a:t>
            </a:r>
            <a:endParaRPr lang="hu-HU" dirty="0">
              <a:solidFill>
                <a:schemeClr val="accent2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431032" y="1491630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Főszabályként, </a:t>
            </a:r>
            <a:r>
              <a:rPr lang="hu-HU" dirty="0"/>
              <a:t>ha a munkavállaló a munkát rendszerint Magyarországon végzi</a:t>
            </a:r>
          </a:p>
          <a:p>
            <a:endParaRPr lang="hu-HU" altLang="hu-HU" dirty="0"/>
          </a:p>
          <a:p>
            <a:r>
              <a:rPr lang="hu-HU" altLang="hu-HU" dirty="0"/>
              <a:t>Adott esetben  figyelembe kell venni a nemzetközi magánjog rendelkezéseit (melyik jogot kötik ki)</a:t>
            </a:r>
          </a:p>
        </p:txBody>
      </p:sp>
    </p:spTree>
    <p:extLst>
      <p:ext uri="{BB962C8B-B14F-4D97-AF65-F5344CB8AC3E}">
        <p14:creationId xmlns:p14="http://schemas.microsoft.com/office/powerpoint/2010/main" val="34576826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hu-HU" dirty="0">
                <a:solidFill>
                  <a:srgbClr val="FFC000"/>
                </a:solidFill>
              </a:rPr>
              <a:t>Mt. elvi szabályozása</a:t>
            </a:r>
            <a:endParaRPr lang="hu-HU" dirty="0"/>
          </a:p>
        </p:txBody>
      </p:sp>
      <p:sp>
        <p:nvSpPr>
          <p:cNvPr id="6" name="TextBox 10"/>
          <p:cNvSpPr txBox="1"/>
          <p:nvPr/>
        </p:nvSpPr>
        <p:spPr bwMode="auto">
          <a:xfrm rot="16200000">
            <a:off x="-952325" y="2948050"/>
            <a:ext cx="3435548" cy="307777"/>
          </a:xfrm>
          <a:prstGeom prst="rect">
            <a:avLst/>
          </a:prstGeom>
          <a:solidFill>
            <a:schemeClr val="accent2"/>
          </a:solidFill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hu-HU" sz="1400" b="1" dirty="0" smtClean="0">
                <a:solidFill>
                  <a:schemeClr val="bg1"/>
                </a:solidFill>
              </a:rPr>
              <a:t>1. Értelmezési </a:t>
            </a:r>
            <a:r>
              <a:rPr lang="hu-HU" altLang="hu-HU" sz="1400" b="1" dirty="0">
                <a:solidFill>
                  <a:schemeClr val="bg1"/>
                </a:solidFill>
              </a:rPr>
              <a:t>alapelvek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1421" y="2283718"/>
            <a:ext cx="2371583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összhang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az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uniós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joggal</a:t>
            </a:r>
            <a:endParaRPr lang="hu-HU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kiterjesztő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értelmezés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tilalma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: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jogról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való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lemondást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nem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lehet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kiterjesztően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értelmezni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 bwMode="auto">
          <a:xfrm rot="16200000">
            <a:off x="1773595" y="2948050"/>
            <a:ext cx="3435548" cy="307777"/>
          </a:xfrm>
          <a:prstGeom prst="rect">
            <a:avLst/>
          </a:prstGeom>
          <a:solidFill>
            <a:schemeClr val="accent3"/>
          </a:solidFill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2. </a:t>
            </a:r>
            <a:r>
              <a:rPr lang="en-US" altLang="ko-KR" sz="1400" b="1" dirty="0" err="1">
                <a:solidFill>
                  <a:schemeClr val="bg1"/>
                </a:solidFill>
                <a:cs typeface="Arial" pitchFamily="34" charset="0"/>
              </a:rPr>
              <a:t>alapvető</a:t>
            </a: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400" b="1" dirty="0" err="1">
                <a:solidFill>
                  <a:schemeClr val="bg1"/>
                </a:solidFill>
                <a:cs typeface="Arial" pitchFamily="34" charset="0"/>
              </a:rPr>
              <a:t>magatartási</a:t>
            </a: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400" b="1" dirty="0" err="1" smtClean="0">
                <a:solidFill>
                  <a:schemeClr val="bg1"/>
                </a:solidFill>
                <a:cs typeface="Arial" pitchFamily="34" charset="0"/>
              </a:rPr>
              <a:t>elvárások</a:t>
            </a:r>
            <a:endParaRPr lang="en-US" altLang="ko-KR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90493" y="1173182"/>
            <a:ext cx="2327671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általános elvárhatóság jóhiszemű és tisztességes eljárás</a:t>
            </a:r>
          </a:p>
          <a:p>
            <a:pPr marL="342900" indent="-342900">
              <a:buFont typeface="+mj-lt"/>
              <a:buAutoNum type="alphaLcPeriod"/>
            </a:pPr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együttműködési kötelezettség</a:t>
            </a:r>
          </a:p>
          <a:p>
            <a:pPr marL="342900" indent="-342900">
              <a:buFont typeface="+mj-lt"/>
              <a:buAutoNum type="alphaLcPeriod"/>
            </a:pPr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méltányos mérlegelés követelménye</a:t>
            </a:r>
          </a:p>
          <a:p>
            <a:pPr marL="342900" indent="-342900">
              <a:buFont typeface="+mj-lt"/>
              <a:buAutoNum type="alphaLcPeriod"/>
            </a:pPr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rendeltetésszerű joggyakorlás</a:t>
            </a:r>
          </a:p>
          <a:p>
            <a:pPr marL="342900" indent="-342900">
              <a:buFont typeface="+mj-lt"/>
              <a:buAutoNum type="alphaLcPeriod"/>
            </a:pPr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munkáltató jogos gazdasági érdekeinek 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védelme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munkaviszony fennállása alatt </a:t>
            </a:r>
            <a:endParaRPr lang="hu-HU" altLang="ko-KR" sz="12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hu-H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(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Nem </a:t>
            </a:r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veszélyeztetheti a munkavállaló jogos </a:t>
            </a:r>
            <a:r>
              <a:rPr lang="hu-HU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gazd</a:t>
            </a:r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-i 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érdekeit)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b="1" dirty="0"/>
              <a:t>munkaviszony megszűnését követően </a:t>
            </a:r>
            <a:endParaRPr lang="hu-HU" sz="1200" b="1" dirty="0" smtClean="0"/>
          </a:p>
          <a:p>
            <a:r>
              <a:rPr lang="hu-HU" sz="1200" dirty="0" smtClean="0"/>
              <a:t>(</a:t>
            </a:r>
            <a:r>
              <a:rPr lang="hu-HU" sz="1200" dirty="0"/>
              <a:t>Versenytilalmi megállapodás </a:t>
            </a:r>
            <a:r>
              <a:rPr lang="hu-HU" sz="1200" dirty="0" err="1"/>
              <a:t>max</a:t>
            </a:r>
            <a:r>
              <a:rPr lang="hu-HU" sz="1200" dirty="0"/>
              <a:t> 2 </a:t>
            </a:r>
            <a:r>
              <a:rPr lang="hu-HU" sz="1200" dirty="0" smtClean="0"/>
              <a:t>év) </a:t>
            </a:r>
            <a:endParaRPr lang="hu-HU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 bwMode="auto">
          <a:xfrm rot="16200000">
            <a:off x="4499515" y="2948050"/>
            <a:ext cx="3435548" cy="307777"/>
          </a:xfrm>
          <a:prstGeom prst="rect">
            <a:avLst/>
          </a:prstGeom>
          <a:solidFill>
            <a:schemeClr val="accent4"/>
          </a:solidFill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hu-HU" sz="1400" b="1" dirty="0" smtClean="0">
                <a:solidFill>
                  <a:schemeClr val="bg1"/>
                </a:solidFill>
              </a:rPr>
              <a:t>3. egyéb </a:t>
            </a:r>
            <a:r>
              <a:rPr lang="hu-HU" altLang="hu-HU" sz="1400" b="1" dirty="0">
                <a:solidFill>
                  <a:schemeClr val="bg1"/>
                </a:solidFill>
              </a:rPr>
              <a:t>elvi élű rendelkezések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64282" y="1730290"/>
            <a:ext cx="3040425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személyhez fűződő jogok védelme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egyenlő bánásmód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információ közlése</a:t>
            </a:r>
          </a:p>
        </p:txBody>
      </p:sp>
      <p:pic>
        <p:nvPicPr>
          <p:cNvPr id="15" name="Kép 14">
            <a:extLst>
              <a:ext uri="{FF2B5EF4-FFF2-40B4-BE49-F238E27FC236}">
                <a16:creationId xmlns:a16="http://schemas.microsoft.com/office/drawing/2014/main" id="{2A2A1F6C-F3F9-41F2-83C8-67B3B913F9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6007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>
                <a:latin typeface="+mj-lt"/>
              </a:rPr>
              <a:t>A munkaviszony létrehozása és tartalma</a:t>
            </a:r>
            <a:endParaRPr lang="ko-KR" altLang="en-US" dirty="0">
              <a:latin typeface="+mj-lt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0785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07504" y="1439947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b="1" dirty="0" smtClean="0"/>
              <a:t>Munkaviszony</a:t>
            </a:r>
            <a:r>
              <a:rPr lang="hu-HU" b="1" dirty="0"/>
              <a:t>:</a:t>
            </a:r>
            <a:r>
              <a:rPr lang="hu-HU" dirty="0"/>
              <a:t> </a:t>
            </a:r>
          </a:p>
        </p:txBody>
      </p:sp>
      <p:sp>
        <p:nvSpPr>
          <p:cNvPr id="3" name="Téglalap 2"/>
          <p:cNvSpPr/>
          <p:nvPr/>
        </p:nvSpPr>
        <p:spPr>
          <a:xfrm>
            <a:off x="971600" y="192367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munkaszerződéssel jön létre, amely alapján a munkavállaló köteles a </a:t>
            </a:r>
            <a:endParaRPr lang="hu-HU" dirty="0" smtClean="0"/>
          </a:p>
          <a:p>
            <a:r>
              <a:rPr lang="hu-HU" dirty="0" smtClean="0"/>
              <a:t>munkáltató </a:t>
            </a:r>
            <a:r>
              <a:rPr lang="hu-HU" dirty="0"/>
              <a:t>irányítása alatt munkát végezni, a munkáltató pedig őt </a:t>
            </a:r>
            <a:endParaRPr lang="hu-HU" dirty="0" smtClean="0"/>
          </a:p>
          <a:p>
            <a:r>
              <a:rPr lang="hu-HU" dirty="0" smtClean="0"/>
              <a:t>foglalkoztatni </a:t>
            </a:r>
            <a:r>
              <a:rPr lang="hu-HU" dirty="0"/>
              <a:t>és munkabért </a:t>
            </a:r>
            <a:r>
              <a:rPr lang="hu-HU" dirty="0" smtClean="0"/>
              <a:t>fizetni. 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107504" y="3048117"/>
            <a:ext cx="813690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>
              <a:lnSpc>
                <a:spcPct val="80000"/>
              </a:lnSpc>
            </a:pPr>
            <a:r>
              <a:rPr lang="hu-HU" b="1" dirty="0"/>
              <a:t>Munkaszerződés</a:t>
            </a:r>
            <a:r>
              <a:rPr lang="hu-HU" sz="2400" b="1" dirty="0"/>
              <a:t> </a:t>
            </a:r>
            <a:r>
              <a:rPr lang="hu-HU" b="1" dirty="0"/>
              <a:t>kötelező elemei</a:t>
            </a:r>
            <a:r>
              <a:rPr lang="hu-HU" dirty="0"/>
              <a:t>: </a:t>
            </a:r>
          </a:p>
          <a:p>
            <a:pPr marL="742950" lvl="1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dirty="0"/>
              <a:t>munkáltató, munkavállaló megnevezése</a:t>
            </a:r>
            <a:r>
              <a:rPr lang="hu-HU" altLang="hu-HU" dirty="0" smtClean="0"/>
              <a:t>, munkaviszony </a:t>
            </a:r>
            <a:r>
              <a:rPr lang="hu-HU" altLang="hu-HU" dirty="0"/>
              <a:t>szempontjából </a:t>
            </a:r>
            <a:endParaRPr lang="hu-HU" altLang="hu-HU" dirty="0" smtClean="0"/>
          </a:p>
          <a:p>
            <a:pPr lvl="1">
              <a:lnSpc>
                <a:spcPct val="80000"/>
              </a:lnSpc>
            </a:pPr>
            <a:r>
              <a:rPr lang="hu-HU" altLang="hu-HU" dirty="0" smtClean="0"/>
              <a:t>lényeges </a:t>
            </a:r>
            <a:r>
              <a:rPr lang="hu-HU" altLang="hu-HU" dirty="0"/>
              <a:t>adatai </a:t>
            </a:r>
            <a:endParaRPr lang="hu-HU" altLang="hu-HU" dirty="0" smtClean="0"/>
          </a:p>
          <a:p>
            <a:pPr marL="742950" lvl="1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dirty="0" smtClean="0"/>
              <a:t>alapbér </a:t>
            </a:r>
          </a:p>
          <a:p>
            <a:pPr marL="742950" lvl="1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dirty="0" smtClean="0"/>
              <a:t>munkakör</a:t>
            </a: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14334251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hu-HU" dirty="0">
                <a:solidFill>
                  <a:srgbClr val="FFC000"/>
                </a:solidFill>
              </a:rPr>
              <a:t>Munkaviszony fajtái</a:t>
            </a:r>
            <a:endParaRPr lang="ko-KR" altLang="en-US" dirty="0"/>
          </a:p>
        </p:txBody>
      </p:sp>
      <p:sp>
        <p:nvSpPr>
          <p:cNvPr id="4" name="TextBox 10"/>
          <p:cNvSpPr txBox="1"/>
          <p:nvPr/>
        </p:nvSpPr>
        <p:spPr bwMode="auto">
          <a:xfrm rot="16200000">
            <a:off x="-952325" y="2954609"/>
            <a:ext cx="3435548" cy="307777"/>
          </a:xfrm>
          <a:prstGeom prst="rect">
            <a:avLst/>
          </a:prstGeom>
          <a:solidFill>
            <a:schemeClr val="accent2"/>
          </a:solidFill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hu-HU" altLang="ko-KR" sz="1400" b="1" dirty="0" smtClean="0">
                <a:solidFill>
                  <a:schemeClr val="bg1"/>
                </a:solidFill>
                <a:cs typeface="Arial" pitchFamily="34" charset="0"/>
              </a:rPr>
              <a:t>Tipikus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8289" y="2308279"/>
            <a:ext cx="3523711" cy="16004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határozatlan idejű,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teljes </a:t>
            </a: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munkaidős,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napi </a:t>
            </a: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 óra,</a:t>
            </a:r>
            <a:b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munkáltató telephelyén, </a:t>
            </a:r>
            <a:endParaRPr lang="hu-HU" altLang="ko-KR" sz="14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szokásos </a:t>
            </a: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módon,</a:t>
            </a:r>
            <a:b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munkaviszonyban történő munkavégzés</a:t>
            </a:r>
          </a:p>
        </p:txBody>
      </p:sp>
      <p:sp>
        <p:nvSpPr>
          <p:cNvPr id="6" name="TextBox 10"/>
          <p:cNvSpPr txBox="1"/>
          <p:nvPr/>
        </p:nvSpPr>
        <p:spPr bwMode="auto">
          <a:xfrm rot="16200000">
            <a:off x="3152131" y="2954609"/>
            <a:ext cx="3435548" cy="307777"/>
          </a:xfrm>
          <a:prstGeom prst="rect">
            <a:avLst/>
          </a:prstGeom>
          <a:solidFill>
            <a:schemeClr val="accent3"/>
          </a:solidFill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400" b="1" dirty="0" smtClean="0">
                <a:solidFill>
                  <a:schemeClr val="bg1"/>
                </a:solidFill>
                <a:cs typeface="Arial" pitchFamily="34" charset="0"/>
              </a:rPr>
              <a:t>Atipikus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48598" y="1386205"/>
            <a:ext cx="4095402" cy="35394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szokványostól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eltérhet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: </a:t>
            </a:r>
            <a:endParaRPr lang="hu-HU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munkaviszony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időtartamában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</a:t>
            </a:r>
            <a:endParaRPr lang="hu-HU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munkavégzés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helyében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</a:t>
            </a:r>
            <a:endParaRPr lang="hu-HU" altLang="ko-KR" sz="14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foglalkoztatás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idejében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</a:t>
            </a:r>
            <a:endParaRPr lang="hu-HU" altLang="ko-KR" sz="14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munkaszerződés-kötő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munkáltatótól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eltérő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személy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számára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történő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teljesítésében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történő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munkavégzésben</a:t>
            </a:r>
            <a:endParaRPr lang="hu-HU" altLang="ko-KR" sz="14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határozott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idős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részmunkaidős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munkaerő-kölcsönzés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távmunka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</a:t>
            </a:r>
            <a:endParaRPr lang="hu-HU" altLang="ko-KR" sz="14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új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típusok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hu-HU" altLang="ko-KR" sz="14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(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pl. 1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munkakör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&gt;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több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munkavállaló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több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munkáltató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&gt; 1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munkavállaló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bedolgozó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behívás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alapján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végzett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munka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)</a:t>
            </a:r>
          </a:p>
          <a:p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EAB0D782-7563-412E-BCB6-E6F3F96D3A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6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139952" y="2211710"/>
            <a:ext cx="4896544" cy="473576"/>
          </a:xfrm>
        </p:spPr>
        <p:txBody>
          <a:bodyPr/>
          <a:lstStyle/>
          <a:p>
            <a:r>
              <a:rPr lang="hu-HU" altLang="ko-KR" sz="2800" dirty="0" smtClean="0">
                <a:latin typeface="+mj-lt"/>
              </a:rPr>
              <a:t>A munkajog tárgya és szabályozási rendszere</a:t>
            </a:r>
            <a:endParaRPr lang="ko-KR" altLang="en-US" sz="2800" dirty="0">
              <a:latin typeface="+mj-lt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777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115616" y="33950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b="1" dirty="0"/>
              <a:t>Munkaviszony jellemzői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2286000" y="183308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hu-HU" altLang="hu-HU" dirty="0"/>
              <a:t>Tartós jogviszony</a:t>
            </a:r>
          </a:p>
          <a:p>
            <a:pPr>
              <a:buFontTx/>
              <a:buChar char="-"/>
            </a:pPr>
            <a:r>
              <a:rPr lang="hu-HU" altLang="hu-HU" dirty="0"/>
              <a:t>Személyes viszony </a:t>
            </a:r>
          </a:p>
          <a:p>
            <a:pPr>
              <a:buFontTx/>
              <a:buChar char="-"/>
            </a:pPr>
            <a:r>
              <a:rPr lang="hu-HU" altLang="hu-HU" dirty="0"/>
              <a:t>Vagyoni viszony</a:t>
            </a:r>
          </a:p>
          <a:p>
            <a:pPr>
              <a:buFontTx/>
              <a:buChar char="-"/>
            </a:pPr>
            <a:r>
              <a:rPr lang="hu-HU" altLang="hu-HU" dirty="0"/>
              <a:t>Egyenlőtlen helyzetű felek</a:t>
            </a:r>
          </a:p>
          <a:p>
            <a:pPr>
              <a:buFontTx/>
              <a:buChar char="-"/>
            </a:pPr>
            <a:r>
              <a:rPr lang="hu-HU" altLang="hu-HU" dirty="0"/>
              <a:t>Keret jellegű szabályozás</a:t>
            </a:r>
          </a:p>
        </p:txBody>
      </p:sp>
    </p:spTree>
    <p:extLst>
      <p:ext uri="{BB962C8B-B14F-4D97-AF65-F5344CB8AC3E}">
        <p14:creationId xmlns:p14="http://schemas.microsoft.com/office/powerpoint/2010/main" val="24938905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hu-HU" dirty="0">
                <a:solidFill>
                  <a:srgbClr val="FFC000"/>
                </a:solidFill>
              </a:rPr>
              <a:t>A munkaviszony alanyai</a:t>
            </a:r>
            <a:endParaRPr lang="ko-KR" altLang="en-US" dirty="0"/>
          </a:p>
        </p:txBody>
      </p:sp>
      <p:sp>
        <p:nvSpPr>
          <p:cNvPr id="4" name="TextBox 10"/>
          <p:cNvSpPr txBox="1"/>
          <p:nvPr/>
        </p:nvSpPr>
        <p:spPr bwMode="auto">
          <a:xfrm rot="16200000">
            <a:off x="-952325" y="2965381"/>
            <a:ext cx="3435548" cy="286232"/>
          </a:xfrm>
          <a:prstGeom prst="rect">
            <a:avLst/>
          </a:prstGeom>
          <a:solidFill>
            <a:schemeClr val="accent2"/>
          </a:solidFill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hu-HU" altLang="hu-HU" sz="1400" b="1" dirty="0">
                <a:solidFill>
                  <a:srgbClr val="FFFF00"/>
                </a:solidFill>
              </a:rPr>
              <a:t>A munkavállaló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866" y="1995884"/>
            <a:ext cx="3739734" cy="22252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hu-HU" altLang="hu-HU" sz="1400" dirty="0"/>
              <a:t>16. életévét betöltött </a:t>
            </a:r>
            <a:r>
              <a:rPr lang="hu-HU" altLang="hu-HU" sz="1400" dirty="0" smtClean="0"/>
              <a:t>személy</a:t>
            </a:r>
          </a:p>
          <a:p>
            <a:pPr>
              <a:lnSpc>
                <a:spcPct val="90000"/>
              </a:lnSpc>
            </a:pPr>
            <a:r>
              <a:rPr lang="hu-HU" altLang="hu-HU" sz="1400" u="sng" dirty="0" smtClean="0"/>
              <a:t>Kivételek:</a:t>
            </a:r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15</a:t>
            </a:r>
            <a:r>
              <a:rPr lang="hu-HU" altLang="hu-HU" sz="1400" dirty="0"/>
              <a:t>. életévet betöltött nappali tagozatos, </a:t>
            </a:r>
            <a:endParaRPr lang="hu-HU" altLang="hu-HU" sz="1400" dirty="0" smtClean="0"/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iskolai </a:t>
            </a:r>
            <a:r>
              <a:rPr lang="hu-HU" altLang="hu-HU" sz="1400" dirty="0"/>
              <a:t>szünet </a:t>
            </a:r>
            <a:r>
              <a:rPr lang="hu-HU" altLang="hu-HU" sz="1400" dirty="0" smtClean="0"/>
              <a:t>alatt</a:t>
            </a:r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16</a:t>
            </a:r>
            <a:r>
              <a:rPr lang="hu-HU" altLang="hu-HU" sz="1400" dirty="0"/>
              <a:t>. életévet nem betöltött személy </a:t>
            </a:r>
            <a:endParaRPr lang="hu-HU" altLang="hu-HU" sz="1400" dirty="0" smtClean="0"/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kulturális</a:t>
            </a:r>
            <a:r>
              <a:rPr lang="hu-HU" altLang="hu-HU" sz="1400" dirty="0"/>
              <a:t>, sport, hirdetési, művészeti </a:t>
            </a:r>
            <a:endParaRPr lang="hu-HU" altLang="hu-HU" sz="1400" dirty="0" smtClean="0"/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tevékenységekre </a:t>
            </a:r>
            <a:r>
              <a:rPr lang="hu-HU" altLang="hu-HU" sz="1400" dirty="0"/>
              <a:t>(gyámhatósági engedéllyel) </a:t>
            </a:r>
            <a:endParaRPr lang="hu-HU" altLang="hu-HU" sz="1400" dirty="0" smtClean="0"/>
          </a:p>
          <a:p>
            <a:pPr>
              <a:lnSpc>
                <a:spcPct val="90000"/>
              </a:lnSpc>
            </a:pPr>
            <a:endParaRPr lang="hu-HU" altLang="hu-HU" sz="1400" dirty="0"/>
          </a:p>
          <a:p>
            <a:pPr>
              <a:lnSpc>
                <a:spcPct val="90000"/>
              </a:lnSpc>
            </a:pPr>
            <a:r>
              <a:rPr lang="hu-HU" altLang="hu-HU" sz="1400" dirty="0"/>
              <a:t>Munkavállaló: egységes kategória, csak a </a:t>
            </a:r>
            <a:endParaRPr lang="hu-HU" altLang="hu-HU" sz="1400" dirty="0" smtClean="0"/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vezető </a:t>
            </a:r>
            <a:r>
              <a:rPr lang="hu-HU" altLang="hu-HU" sz="1400" dirty="0"/>
              <a:t>állású munkavállalókra van külön </a:t>
            </a:r>
            <a:endParaRPr lang="hu-HU" altLang="hu-HU" sz="1400" dirty="0" smtClean="0"/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szabályozás</a:t>
            </a:r>
            <a:endParaRPr lang="hu-HU" altLang="hu-HU" sz="1400" dirty="0"/>
          </a:p>
        </p:txBody>
      </p:sp>
      <p:sp>
        <p:nvSpPr>
          <p:cNvPr id="6" name="TextBox 10"/>
          <p:cNvSpPr txBox="1"/>
          <p:nvPr/>
        </p:nvSpPr>
        <p:spPr bwMode="auto">
          <a:xfrm rot="16200000">
            <a:off x="3152131" y="2954609"/>
            <a:ext cx="3435548" cy="307777"/>
          </a:xfrm>
          <a:prstGeom prst="rect">
            <a:avLst/>
          </a:prstGeom>
          <a:solidFill>
            <a:schemeClr val="accent3"/>
          </a:solidFill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hu-HU" sz="1400" b="1" dirty="0">
                <a:solidFill>
                  <a:srgbClr val="FFFF00"/>
                </a:solidFill>
              </a:rPr>
              <a:t>A munkáltató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3794" y="987574"/>
            <a:ext cx="4081883" cy="403187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sz="1400" dirty="0"/>
              <a:t>az a jogképes személy, aki munkaszerződés </a:t>
            </a:r>
            <a:endParaRPr lang="hu-HU" sz="1400" dirty="0" smtClean="0"/>
          </a:p>
          <a:p>
            <a:r>
              <a:rPr lang="hu-HU" sz="1400" dirty="0" smtClean="0"/>
              <a:t>alapján </a:t>
            </a:r>
            <a:r>
              <a:rPr lang="hu-HU" sz="1400" dirty="0"/>
              <a:t>munkavállalót foglalkoztat.</a:t>
            </a:r>
          </a:p>
          <a:p>
            <a:endParaRPr lang="hu-HU" altLang="hu-HU" sz="1400" dirty="0"/>
          </a:p>
          <a:p>
            <a:pPr lvl="0">
              <a:buClr>
                <a:srgbClr val="FFFFCC"/>
              </a:buClr>
            </a:pPr>
            <a:r>
              <a:rPr lang="hu-HU" altLang="hu-HU" sz="1400" dirty="0"/>
              <a:t>A jogi személy (társaság) munkáltatói </a:t>
            </a:r>
            <a:endParaRPr lang="hu-HU" altLang="hu-HU" sz="1400" dirty="0" smtClean="0"/>
          </a:p>
          <a:p>
            <a:pPr lvl="0">
              <a:buClr>
                <a:srgbClr val="FFFFCC"/>
              </a:buClr>
            </a:pPr>
            <a:r>
              <a:rPr lang="hu-HU" altLang="hu-HU" sz="1400" dirty="0" smtClean="0"/>
              <a:t>képességgel rendelkezik. </a:t>
            </a:r>
            <a:endParaRPr lang="hu-HU" altLang="hu-HU" sz="1400" dirty="0"/>
          </a:p>
          <a:p>
            <a:pPr lvl="0">
              <a:buClr>
                <a:srgbClr val="FFFFCC"/>
              </a:buClr>
            </a:pPr>
            <a:endParaRPr lang="hu-HU" altLang="hu-HU" sz="1400" dirty="0" smtClean="0"/>
          </a:p>
          <a:p>
            <a:pPr lvl="0">
              <a:buClr>
                <a:srgbClr val="FFFFCC"/>
              </a:buClr>
            </a:pPr>
            <a:r>
              <a:rPr lang="hu-HU" altLang="hu-HU" sz="1400" dirty="0" smtClean="0"/>
              <a:t>A munkáltató </a:t>
            </a:r>
            <a:r>
              <a:rPr lang="hu-HU" altLang="hu-HU" sz="1400" dirty="0"/>
              <a:t>köteles a munkavállalóval </a:t>
            </a:r>
            <a:r>
              <a:rPr lang="hu-HU" altLang="hu-HU" sz="1400" dirty="0" smtClean="0"/>
              <a:t>közölni, </a:t>
            </a:r>
            <a:r>
              <a:rPr lang="hu-HU" altLang="hu-HU" sz="1400" dirty="0"/>
              <a:t>hogy ki gyakorolja a munkáltatói jogkört </a:t>
            </a:r>
            <a:endParaRPr lang="hu-HU" altLang="hu-HU" sz="1400" dirty="0" smtClean="0"/>
          </a:p>
          <a:p>
            <a:pPr lvl="0">
              <a:buClr>
                <a:srgbClr val="FFFFCC"/>
              </a:buClr>
            </a:pPr>
            <a:r>
              <a:rPr lang="hu-HU" altLang="hu-HU" sz="1400" dirty="0" smtClean="0"/>
              <a:t>(</a:t>
            </a:r>
            <a:r>
              <a:rPr lang="hu-HU" altLang="hu-HU" sz="1400" dirty="0"/>
              <a:t>személyek, szervek, tipikusan a társaság </a:t>
            </a:r>
            <a:endParaRPr lang="hu-HU" altLang="hu-HU" sz="1400" dirty="0" smtClean="0"/>
          </a:p>
          <a:p>
            <a:pPr lvl="0">
              <a:buClr>
                <a:srgbClr val="FFFFCC"/>
              </a:buClr>
            </a:pPr>
            <a:r>
              <a:rPr lang="hu-HU" altLang="hu-HU" sz="1400" dirty="0" smtClean="0"/>
              <a:t>vezetője</a:t>
            </a:r>
            <a:r>
              <a:rPr lang="hu-HU" altLang="hu-HU" sz="1400" dirty="0"/>
              <a:t>) </a:t>
            </a:r>
            <a:endParaRPr lang="hu-HU" altLang="hu-HU" sz="1400" dirty="0" smtClean="0"/>
          </a:p>
          <a:p>
            <a:r>
              <a:rPr lang="hu-HU" altLang="hu-HU" b="1" dirty="0" smtClean="0">
                <a:solidFill>
                  <a:srgbClr val="0070C0"/>
                </a:solidFill>
              </a:rPr>
              <a:t>munkáltatói jogkör</a:t>
            </a:r>
            <a:r>
              <a:rPr lang="hu-HU" altLang="hu-HU" sz="1200" b="1" dirty="0" smtClean="0"/>
              <a:t>: </a:t>
            </a:r>
            <a:r>
              <a:rPr lang="hu-HU" altLang="hu-HU" sz="1400" dirty="0"/>
              <a:t>a munkáltató utasítási joggal rendelkezik, ill. teljesíti a törvényes v. </a:t>
            </a:r>
            <a:endParaRPr lang="hu-HU" altLang="hu-HU" sz="1400" dirty="0" smtClean="0"/>
          </a:p>
          <a:p>
            <a:r>
              <a:rPr lang="hu-HU" altLang="hu-HU" sz="1400" dirty="0" smtClean="0"/>
              <a:t>szerződéses </a:t>
            </a:r>
            <a:r>
              <a:rPr lang="hu-HU" altLang="hu-HU" sz="1400" dirty="0"/>
              <a:t>kötelezettségeit, a munkavállalónak pedig feléjük kell teljesíteni a kötelezettségeiket. </a:t>
            </a:r>
          </a:p>
          <a:p>
            <a:endParaRPr lang="hu-HU" altLang="hu-HU" sz="1400" dirty="0"/>
          </a:p>
          <a:p>
            <a:r>
              <a:rPr lang="hu-HU" altLang="hu-HU" sz="1400" dirty="0"/>
              <a:t>(a munkáltatói jogok vagy azok egy részének </a:t>
            </a:r>
            <a:endParaRPr lang="hu-HU" altLang="hu-HU" sz="1400" dirty="0" smtClean="0"/>
          </a:p>
          <a:p>
            <a:r>
              <a:rPr lang="hu-HU" altLang="hu-HU" sz="1400" dirty="0" smtClean="0"/>
              <a:t>gyakorlása </a:t>
            </a:r>
            <a:r>
              <a:rPr lang="hu-HU" altLang="hu-HU" sz="1400" dirty="0"/>
              <a:t>átruházható) </a:t>
            </a:r>
          </a:p>
          <a:p>
            <a:pPr lvl="0">
              <a:buClr>
                <a:srgbClr val="FFFFCC"/>
              </a:buClr>
            </a:pPr>
            <a:endParaRPr lang="hu-HU" altLang="hu-HU" sz="1400" dirty="0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EAB0D782-7563-412E-BCB6-E6F3F96D3A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8" name="Szöveg helye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22244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79512" y="123478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altLang="hu-HU" sz="2400" dirty="0"/>
              <a:t>A munkaviszonnyal kapcsolatos jognyilatkozatok </a:t>
            </a:r>
            <a:endParaRPr lang="hu-HU" altLang="hu-HU" sz="2400" dirty="0" smtClean="0"/>
          </a:p>
          <a:p>
            <a:pPr algn="ctr"/>
            <a:r>
              <a:rPr lang="hu-HU" altLang="hu-HU" sz="2400" dirty="0" smtClean="0"/>
              <a:t>megtétele</a:t>
            </a:r>
            <a:endParaRPr lang="hu-HU" sz="2400" dirty="0"/>
          </a:p>
        </p:txBody>
      </p:sp>
      <p:sp>
        <p:nvSpPr>
          <p:cNvPr id="3" name="Téglalap 2"/>
          <p:cNvSpPr/>
          <p:nvPr/>
        </p:nvSpPr>
        <p:spPr>
          <a:xfrm>
            <a:off x="971600" y="1347614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Főszabály: </a:t>
            </a:r>
            <a:r>
              <a:rPr lang="hu-HU" altLang="hu-HU" b="1" dirty="0"/>
              <a:t>alaki kötöttség </a:t>
            </a:r>
            <a:r>
              <a:rPr lang="hu-HU" altLang="hu-HU" b="1" u="sng" dirty="0"/>
              <a:t>nélkül</a:t>
            </a:r>
            <a:r>
              <a:rPr lang="hu-HU" altLang="hu-HU" dirty="0"/>
              <a:t>, akár ráutaló magatartással is megtehető</a:t>
            </a:r>
          </a:p>
          <a:p>
            <a:endParaRPr lang="hu-HU" altLang="hu-HU" dirty="0"/>
          </a:p>
          <a:p>
            <a:r>
              <a:rPr lang="hu-HU" altLang="hu-HU" dirty="0"/>
              <a:t>DE: kivételek (kötelező írásbeliség):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altLang="hu-HU" dirty="0"/>
              <a:t>munkaszerződés megkötése, módosítása, megszüntetése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altLang="hu-HU" dirty="0"/>
              <a:t>kollektív szerződés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altLang="hu-HU" dirty="0"/>
              <a:t>munkaidővel kapcsolatos  kérdések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altLang="hu-HU" dirty="0"/>
              <a:t>munkavállaló tájékoztatása munkaviszony létesítésekor, csoportos </a:t>
            </a:r>
            <a:endParaRPr lang="hu-HU" altLang="hu-HU" dirty="0" smtClean="0"/>
          </a:p>
          <a:p>
            <a:r>
              <a:rPr lang="hu-HU" altLang="hu-HU" dirty="0" smtClean="0"/>
              <a:t>létszámleépítéskor </a:t>
            </a:r>
            <a:r>
              <a:rPr lang="hu-HU" altLang="hu-HU" dirty="0"/>
              <a:t>stb.</a:t>
            </a:r>
          </a:p>
        </p:txBody>
      </p:sp>
    </p:spTree>
    <p:extLst>
      <p:ext uri="{BB962C8B-B14F-4D97-AF65-F5344CB8AC3E}">
        <p14:creationId xmlns:p14="http://schemas.microsoft.com/office/powerpoint/2010/main" val="32203579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539552" y="41151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/>
              <a:t>Munkaszerződés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107504" y="1563638"/>
            <a:ext cx="8928992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>
              <a:lnSpc>
                <a:spcPct val="80000"/>
              </a:lnSpc>
            </a:pPr>
            <a:r>
              <a:rPr lang="hu-HU" b="1" dirty="0">
                <a:solidFill>
                  <a:srgbClr val="0070C0"/>
                </a:solidFill>
              </a:rPr>
              <a:t>Munkaszerződés: </a:t>
            </a:r>
          </a:p>
          <a:p>
            <a:pPr marL="57150">
              <a:lnSpc>
                <a:spcPct val="80000"/>
              </a:lnSpc>
            </a:pPr>
            <a:r>
              <a:rPr lang="hu-HU" b="1" dirty="0"/>
              <a:t>a munkaviszony létrehozására irányuló kétoldalú jogügylet, amely a </a:t>
            </a:r>
          </a:p>
          <a:p>
            <a:pPr marL="57150">
              <a:lnSpc>
                <a:spcPct val="80000"/>
              </a:lnSpc>
            </a:pPr>
            <a:r>
              <a:rPr lang="hu-HU" b="1" dirty="0" smtClean="0"/>
              <a:t>munkáltató </a:t>
            </a:r>
            <a:r>
              <a:rPr lang="hu-HU" b="1" dirty="0"/>
              <a:t>és a munkavállaló kölcsönös és egybehangzó akaratnyilatkozatával jön létre </a:t>
            </a:r>
            <a:endParaRPr lang="hu-HU" b="1" dirty="0">
              <a:solidFill>
                <a:srgbClr val="FFFF00"/>
              </a:solidFill>
            </a:endParaRPr>
          </a:p>
          <a:p>
            <a:pPr marL="57150">
              <a:lnSpc>
                <a:spcPct val="80000"/>
              </a:lnSpc>
            </a:pPr>
            <a:endParaRPr lang="hu-HU" b="1" dirty="0"/>
          </a:p>
          <a:p>
            <a:pPr marL="57150">
              <a:lnSpc>
                <a:spcPct val="80000"/>
              </a:lnSpc>
            </a:pPr>
            <a:r>
              <a:rPr lang="hu-HU" b="1" dirty="0"/>
              <a:t>e szerint </a:t>
            </a:r>
            <a:r>
              <a:rPr lang="hu-HU" b="1" dirty="0">
                <a:solidFill>
                  <a:srgbClr val="92D050"/>
                </a:solidFill>
              </a:rPr>
              <a:t>a munkavállaló köteles a munkáltató irányítása alatt munkát végezni, a munkáltató pedig őt foglalkoztatni és munkabért fizetni</a:t>
            </a:r>
          </a:p>
        </p:txBody>
      </p:sp>
    </p:spTree>
    <p:extLst>
      <p:ext uri="{BB962C8B-B14F-4D97-AF65-F5344CB8AC3E}">
        <p14:creationId xmlns:p14="http://schemas.microsoft.com/office/powerpoint/2010/main" val="11441018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251520" y="1002090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munkaszerződést írásba kell foglalni. </a:t>
            </a:r>
          </a:p>
          <a:p>
            <a:r>
              <a:rPr lang="hu-HU" dirty="0"/>
              <a:t>Az írásba foglalás elmulasztása miatt a munkaszerződés érvénytelenségére csak a munkavállaló - a munkába lépést követő harminc napon belül - hivatkozhat</a:t>
            </a:r>
          </a:p>
          <a:p>
            <a:endParaRPr lang="hu-HU" dirty="0"/>
          </a:p>
          <a:p>
            <a:r>
              <a:rPr lang="hu-HU" dirty="0"/>
              <a:t>A felek a munkaszerződést közös megegyezéssel módosíthatják. </a:t>
            </a:r>
          </a:p>
          <a:p>
            <a:r>
              <a:rPr lang="hu-HU" dirty="0"/>
              <a:t>A munkaszerződés módosítására a megkötésére vonatkozó szabályokat kell </a:t>
            </a:r>
            <a:endParaRPr lang="hu-HU" dirty="0" smtClean="0"/>
          </a:p>
          <a:p>
            <a:r>
              <a:rPr lang="hu-HU" dirty="0" smtClean="0"/>
              <a:t>megfelelően </a:t>
            </a:r>
            <a:r>
              <a:rPr lang="hu-HU" dirty="0"/>
              <a:t>alkalmazni.</a:t>
            </a:r>
          </a:p>
        </p:txBody>
      </p:sp>
    </p:spTree>
    <p:extLst>
      <p:ext uri="{BB962C8B-B14F-4D97-AF65-F5344CB8AC3E}">
        <p14:creationId xmlns:p14="http://schemas.microsoft.com/office/powerpoint/2010/main" val="25490964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395536" y="411510"/>
            <a:ext cx="3942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/>
              <a:t>Munkaszerződés kötelező elemei: </a:t>
            </a:r>
          </a:p>
        </p:txBody>
      </p:sp>
      <p:sp>
        <p:nvSpPr>
          <p:cNvPr id="3" name="Téglalap 2"/>
          <p:cNvSpPr/>
          <p:nvPr/>
        </p:nvSpPr>
        <p:spPr>
          <a:xfrm>
            <a:off x="827584" y="1635646"/>
            <a:ext cx="8208912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hu-HU" altLang="hu-HU" sz="1400" b="1" dirty="0"/>
              <a:t>munkáltató, munkavállaló megnevezése, munkaviszony szempontjából lényeges adatai</a:t>
            </a:r>
          </a:p>
          <a:p>
            <a:pPr lvl="1">
              <a:lnSpc>
                <a:spcPct val="80000"/>
              </a:lnSpc>
            </a:pPr>
            <a:r>
              <a:rPr lang="hu-HU" altLang="hu-HU" sz="1400" b="1" dirty="0"/>
              <a:t>alapbér</a:t>
            </a:r>
          </a:p>
          <a:p>
            <a:pPr lvl="1">
              <a:lnSpc>
                <a:spcPct val="80000"/>
              </a:lnSpc>
            </a:pPr>
            <a:r>
              <a:rPr lang="hu-HU" altLang="hu-HU" sz="1400" b="1" dirty="0"/>
              <a:t>munkakör</a:t>
            </a:r>
          </a:p>
          <a:p>
            <a:pPr lvl="1">
              <a:lnSpc>
                <a:spcPct val="80000"/>
              </a:lnSpc>
            </a:pPr>
            <a:endParaRPr lang="hu-HU" altLang="hu-HU" sz="1400" b="1" dirty="0"/>
          </a:p>
          <a:p>
            <a:pPr lvl="1">
              <a:lnSpc>
                <a:spcPct val="80000"/>
              </a:lnSpc>
            </a:pPr>
            <a:r>
              <a:rPr lang="hu-HU" altLang="hu-HU" sz="1400" b="1" dirty="0"/>
              <a:t>munkaviszony időtartama?</a:t>
            </a:r>
          </a:p>
          <a:p>
            <a:pPr lvl="1">
              <a:lnSpc>
                <a:spcPct val="80000"/>
              </a:lnSpc>
            </a:pPr>
            <a:r>
              <a:rPr lang="hu-HU" altLang="hu-HU" sz="1400" b="1" dirty="0"/>
              <a:t>munkavégzés helye?</a:t>
            </a:r>
          </a:p>
          <a:p>
            <a:pPr lvl="1">
              <a:lnSpc>
                <a:spcPct val="80000"/>
              </a:lnSpc>
            </a:pPr>
            <a:r>
              <a:rPr lang="hu-HU" altLang="hu-HU" sz="1400" b="1" dirty="0"/>
              <a:t>napi munkaidő?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2304170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323528" y="483518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>
                <a:solidFill>
                  <a:srgbClr val="FFC000"/>
                </a:solidFill>
              </a:rPr>
              <a:t>Tájékoztatási kötelezettség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323528" y="1131590"/>
            <a:ext cx="7992888" cy="4475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80000"/>
              </a:lnSpc>
            </a:pPr>
            <a:r>
              <a:rPr lang="hu-HU" altLang="hu-HU" sz="1400" b="1" dirty="0"/>
              <a:t>munkáltató által, </a:t>
            </a:r>
          </a:p>
          <a:p>
            <a:pPr marL="0" lvl="1">
              <a:lnSpc>
                <a:spcPct val="80000"/>
              </a:lnSpc>
            </a:pPr>
            <a:r>
              <a:rPr lang="hu-HU" altLang="hu-HU" sz="1400" b="1" dirty="0"/>
              <a:t>írásban, </a:t>
            </a:r>
          </a:p>
          <a:p>
            <a:pPr marL="0" lvl="1">
              <a:lnSpc>
                <a:spcPct val="80000"/>
              </a:lnSpc>
            </a:pPr>
            <a:r>
              <a:rPr lang="hu-HU" altLang="hu-HU" sz="1400" b="1" dirty="0"/>
              <a:t>munkaviszony kezdetétől 15 napon belül</a:t>
            </a:r>
          </a:p>
          <a:p>
            <a:pPr lvl="1">
              <a:lnSpc>
                <a:spcPct val="80000"/>
              </a:lnSpc>
            </a:pPr>
            <a:endParaRPr lang="hu-HU" altLang="hu-HU" sz="1400" b="1" dirty="0"/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hu-HU" sz="1400" dirty="0"/>
              <a:t>a napi munkaidőről,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hu-HU" sz="1400" dirty="0"/>
              <a:t>az alapbéren túli munkabérről és egyéb juttatásokról,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hu-HU" sz="1400" dirty="0"/>
              <a:t>a munkabérről való elszámolás módjáról, a munkabérfizetés gyakoriságáról, a kifizetés napjáról,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hu-HU" sz="1400" dirty="0">
                <a:solidFill>
                  <a:schemeClr val="accent2"/>
                </a:solidFill>
              </a:rPr>
              <a:t>a munkakörbe tartozó feladatokról</a:t>
            </a:r>
            <a:r>
              <a:rPr lang="hu-HU" sz="1400" dirty="0" smtClean="0">
                <a:solidFill>
                  <a:schemeClr val="accent2"/>
                </a:solidFill>
              </a:rPr>
              <a:t>,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hu-HU" sz="1400" dirty="0"/>
              <a:t>a szabadság mértékéről, számítási módjáról és </a:t>
            </a:r>
            <a:r>
              <a:rPr lang="hu-HU" sz="1400" dirty="0" smtClean="0"/>
              <a:t>kiadásának módjáról</a:t>
            </a:r>
            <a:endParaRPr lang="hu-HU" sz="1400" dirty="0"/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hu-HU" sz="1400" dirty="0"/>
              <a:t>a munkáltatóra és a munkavállalóra irányadó felmondási idő megállapításának szabályairól, 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hu-HU" sz="1400" dirty="0"/>
              <a:t>a munkáltató kollektív szerződés hatálya alá tartozik-e, 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hu-HU" sz="1400" dirty="0"/>
              <a:t>a munkáltatói jogkör </a:t>
            </a:r>
            <a:r>
              <a:rPr lang="hu-HU" sz="1400" dirty="0" smtClean="0"/>
              <a:t>gyakorlójáról</a:t>
            </a:r>
          </a:p>
          <a:p>
            <a:r>
              <a:rPr lang="hu-HU" altLang="hu-HU" sz="1400" b="1" dirty="0" smtClean="0">
                <a:solidFill>
                  <a:srgbClr val="FFCC00"/>
                </a:solidFill>
              </a:rPr>
              <a:t>***15 </a:t>
            </a:r>
            <a:r>
              <a:rPr lang="hu-HU" altLang="hu-HU" sz="1400" dirty="0"/>
              <a:t>napot meghaladó </a:t>
            </a:r>
            <a:r>
              <a:rPr lang="hu-HU" altLang="hu-HU" sz="1400" b="1" dirty="0">
                <a:solidFill>
                  <a:srgbClr val="FFCC00"/>
                </a:solidFill>
              </a:rPr>
              <a:t>külföldi munkavégzésnél</a:t>
            </a:r>
          </a:p>
          <a:p>
            <a:pPr>
              <a:buFont typeface="Wingdings" pitchFamily="2" charset="2"/>
              <a:buNone/>
            </a:pPr>
            <a:r>
              <a:rPr lang="hu-HU" altLang="hu-HU" sz="1400" dirty="0" smtClean="0"/>
              <a:t>legkésőbb </a:t>
            </a:r>
            <a:r>
              <a:rPr lang="hu-HU" altLang="hu-HU" sz="1400" dirty="0"/>
              <a:t>a külföldre való kiutazást megelőző </a:t>
            </a:r>
            <a:r>
              <a:rPr lang="hu-HU" altLang="hu-HU" sz="1400" b="1" dirty="0">
                <a:solidFill>
                  <a:srgbClr val="FFCC00"/>
                </a:solidFill>
              </a:rPr>
              <a:t>7</a:t>
            </a:r>
            <a:r>
              <a:rPr lang="hu-HU" altLang="hu-HU" sz="1400" dirty="0"/>
              <a:t> nappal írásban tájékoztatni:  hely, időtartam, </a:t>
            </a:r>
            <a:endParaRPr lang="hu-HU" altLang="hu-HU" sz="1400" dirty="0" smtClean="0"/>
          </a:p>
          <a:p>
            <a:pPr>
              <a:buFont typeface="Wingdings" pitchFamily="2" charset="2"/>
              <a:buNone/>
            </a:pPr>
            <a:r>
              <a:rPr lang="hu-HU" altLang="hu-HU" sz="1400" dirty="0" smtClean="0"/>
              <a:t>díjazás</a:t>
            </a:r>
            <a:r>
              <a:rPr lang="hu-HU" altLang="hu-HU" sz="1400" dirty="0"/>
              <a:t>, hazatérés</a:t>
            </a:r>
            <a:endParaRPr lang="hu-HU" altLang="hu-HU" sz="1400" b="1" dirty="0"/>
          </a:p>
          <a:p>
            <a:pPr marL="3028950" lvl="6" indent="-285750">
              <a:buFont typeface="Arial" panose="020B0604020202020204" pitchFamily="34" charset="0"/>
              <a:buChar char="•"/>
            </a:pPr>
            <a:endParaRPr lang="hu-HU" sz="1400" dirty="0"/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hu-HU" altLang="hu-HU" sz="2000" dirty="0"/>
          </a:p>
          <a:p>
            <a:pPr marL="3028950" lvl="6" indent="-285750">
              <a:buFont typeface="Arial" panose="020B0604020202020204" pitchFamily="34" charset="0"/>
              <a:buChar char="•"/>
            </a:pPr>
            <a:endParaRPr lang="hu-HU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7429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251520" y="267494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/>
              <a:t>Nem terheli a munkáltatót a tájékoztatási </a:t>
            </a:r>
            <a:r>
              <a:rPr lang="hu-HU" altLang="hu-HU" b="1" dirty="0" smtClean="0"/>
              <a:t>kötelezettség: </a:t>
            </a:r>
            <a:endParaRPr lang="hu-HU" altLang="hu-HU" b="1" dirty="0"/>
          </a:p>
        </p:txBody>
      </p:sp>
      <p:sp>
        <p:nvSpPr>
          <p:cNvPr id="6" name="Téglalap 5"/>
          <p:cNvSpPr/>
          <p:nvPr/>
        </p:nvSpPr>
        <p:spPr>
          <a:xfrm>
            <a:off x="1115616" y="1347614"/>
            <a:ext cx="6678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ha a munkaszerződés alapján 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altLang="hu-HU" dirty="0"/>
              <a:t>munkaviszony tartama a 1 </a:t>
            </a:r>
            <a:r>
              <a:rPr lang="hu-HU" altLang="hu-HU" dirty="0" err="1"/>
              <a:t>hót</a:t>
            </a:r>
            <a:r>
              <a:rPr lang="hu-HU" altLang="hu-HU" dirty="0"/>
              <a:t>, vagy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altLang="hu-HU" dirty="0"/>
              <a:t>munkaidő a heti 8 órát nem haladja meg</a:t>
            </a:r>
          </a:p>
          <a:p>
            <a:endParaRPr lang="hu-HU" altLang="hu-HU" dirty="0"/>
          </a:p>
          <a:p>
            <a:r>
              <a:rPr lang="hu-HU" altLang="hu-HU" dirty="0"/>
              <a:t>A munkáltatói jogkör gyakorlóját akkor is meg kell nevezni</a:t>
            </a:r>
          </a:p>
        </p:txBody>
      </p:sp>
    </p:spTree>
    <p:extLst>
      <p:ext uri="{BB962C8B-B14F-4D97-AF65-F5344CB8AC3E}">
        <p14:creationId xmlns:p14="http://schemas.microsoft.com/office/powerpoint/2010/main" val="34365318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251520" y="555526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dirty="0"/>
              <a:t>Munkaviszony kezdete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755576" y="1779662"/>
            <a:ext cx="81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/>
              <a:t>A munkaszerződés szerint, ha nem: a szerződés megkötését követő nap</a:t>
            </a:r>
          </a:p>
        </p:txBody>
      </p:sp>
    </p:spTree>
    <p:extLst>
      <p:ext uri="{BB962C8B-B14F-4D97-AF65-F5344CB8AC3E}">
        <p14:creationId xmlns:p14="http://schemas.microsoft.com/office/powerpoint/2010/main" val="22279783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79512" y="483518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b="1" dirty="0"/>
              <a:t>Próbaidő</a:t>
            </a:r>
            <a:endParaRPr lang="hu-HU" b="1" dirty="0"/>
          </a:p>
        </p:txBody>
      </p:sp>
      <p:sp>
        <p:nvSpPr>
          <p:cNvPr id="3" name="Téglalap 2"/>
          <p:cNvSpPr/>
          <p:nvPr/>
        </p:nvSpPr>
        <p:spPr>
          <a:xfrm>
            <a:off x="467544" y="1419622"/>
            <a:ext cx="86764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 smtClean="0"/>
              <a:t>Max. </a:t>
            </a:r>
            <a:r>
              <a:rPr lang="hu-HU" altLang="hu-HU" b="1" dirty="0"/>
              <a:t>3 </a:t>
            </a:r>
            <a:r>
              <a:rPr lang="hu-HU" altLang="hu-HU" b="1" dirty="0" smtClean="0"/>
              <a:t>hónap</a:t>
            </a:r>
            <a:r>
              <a:rPr lang="hu-HU" altLang="hu-HU" dirty="0" smtClean="0"/>
              <a:t> </a:t>
            </a:r>
            <a:endParaRPr lang="hu-HU" altLang="hu-HU" dirty="0"/>
          </a:p>
          <a:p>
            <a:r>
              <a:rPr lang="hu-HU" altLang="hu-HU" dirty="0"/>
              <a:t>(ha rövidebb </a:t>
            </a:r>
            <a:r>
              <a:rPr lang="hu-HU" altLang="hu-HU" dirty="0" smtClean="0"/>
              <a:t>1x hosszabbítható </a:t>
            </a:r>
            <a:r>
              <a:rPr lang="hu-HU" altLang="hu-HU" dirty="0" err="1" smtClean="0"/>
              <a:t>meg,de</a:t>
            </a:r>
            <a:r>
              <a:rPr lang="hu-HU" altLang="hu-HU" dirty="0" smtClean="0"/>
              <a:t> </a:t>
            </a:r>
            <a:r>
              <a:rPr lang="hu-HU" altLang="hu-HU" dirty="0"/>
              <a:t>akkor is </a:t>
            </a:r>
            <a:r>
              <a:rPr lang="hu-HU" altLang="hu-HU" dirty="0" smtClean="0"/>
              <a:t>összesen </a:t>
            </a:r>
            <a:r>
              <a:rPr lang="hu-HU" altLang="hu-HU" dirty="0" err="1" smtClean="0"/>
              <a:t>max</a:t>
            </a:r>
            <a:r>
              <a:rPr lang="hu-HU" altLang="hu-HU" dirty="0" smtClean="0"/>
              <a:t> </a:t>
            </a:r>
            <a:r>
              <a:rPr lang="hu-HU" altLang="hu-HU" dirty="0"/>
              <a:t>3 </a:t>
            </a:r>
            <a:r>
              <a:rPr lang="hu-HU" altLang="hu-HU" dirty="0" smtClean="0"/>
              <a:t>hónap)</a:t>
            </a:r>
            <a:endParaRPr lang="hu-HU" altLang="hu-HU" dirty="0"/>
          </a:p>
          <a:p>
            <a:endParaRPr lang="hu-HU" altLang="hu-HU" dirty="0"/>
          </a:p>
          <a:p>
            <a:r>
              <a:rPr lang="hu-HU" altLang="hu-HU" dirty="0"/>
              <a:t>KSZ: 6 hónap </a:t>
            </a:r>
            <a:r>
              <a:rPr lang="hu-HU" altLang="hu-HU" dirty="0" err="1" smtClean="0"/>
              <a:t>max</a:t>
            </a:r>
            <a:r>
              <a:rPr lang="hu-HU" altLang="hu-HU" dirty="0" smtClean="0"/>
              <a:t>.</a:t>
            </a:r>
          </a:p>
          <a:p>
            <a:endParaRPr lang="hu-HU" dirty="0"/>
          </a:p>
          <a:p>
            <a:r>
              <a:rPr lang="hu-HU" dirty="0"/>
              <a:t>A szerződés </a:t>
            </a:r>
            <a:r>
              <a:rPr lang="hu-HU" dirty="0" err="1"/>
              <a:t>hatályosságának</a:t>
            </a:r>
            <a:r>
              <a:rPr lang="hu-HU" dirty="0"/>
              <a:t> megszűnése jövőbeni eseménytől függ: próbaidő </a:t>
            </a:r>
            <a:endParaRPr lang="hu-HU" dirty="0" smtClean="0"/>
          </a:p>
          <a:p>
            <a:r>
              <a:rPr lang="hu-HU" dirty="0" smtClean="0"/>
              <a:t>sikeres </a:t>
            </a:r>
            <a:r>
              <a:rPr lang="hu-HU" dirty="0"/>
              <a:t>letöltésétől</a:t>
            </a:r>
          </a:p>
          <a:p>
            <a:endParaRPr lang="hu-HU" dirty="0"/>
          </a:p>
          <a:p>
            <a:r>
              <a:rPr lang="hu-HU" dirty="0"/>
              <a:t>bármelyik fél indoklás nélkül, azonnali hatállyal megszüntetheti a munkaviszonyt</a:t>
            </a:r>
          </a:p>
          <a:p>
            <a:endParaRPr lang="hu-HU" dirty="0"/>
          </a:p>
          <a:p>
            <a:r>
              <a:rPr lang="hu-HU" dirty="0"/>
              <a:t>lehetséges kevesebb bért megállapítani, mint a próbaidőszak után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41628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dirty="0"/>
              <a:t>A munkajog tárgya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hu-HU" dirty="0" smtClean="0"/>
              <a:t>Munkaviszony jellegadó sajátoságai</a:t>
            </a: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7" name="Téglalap 6"/>
          <p:cNvSpPr/>
          <p:nvPr/>
        </p:nvSpPr>
        <p:spPr>
          <a:xfrm>
            <a:off x="611560" y="1275606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Munkavégzésre irányuló jogviszonyok egyike, </a:t>
            </a:r>
            <a:r>
              <a:rPr lang="hu-HU" dirty="0"/>
              <a:t>de csak</a:t>
            </a:r>
            <a:r>
              <a:rPr lang="hu-HU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 munkáltató </a:t>
            </a:r>
            <a:r>
              <a:rPr lang="hu-HU" dirty="0"/>
              <a:t>érdekében és irányításával,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munkaszerződés </a:t>
            </a:r>
            <a:r>
              <a:rPr lang="hu-HU" dirty="0"/>
              <a:t>alapján, </a:t>
            </a:r>
            <a:endParaRPr lang="hu-H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díjazás ellenében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 más részére végzett,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önállótlan</a:t>
            </a:r>
            <a:r>
              <a:rPr lang="hu-HU" dirty="0"/>
              <a:t>, </a:t>
            </a:r>
            <a:r>
              <a:rPr lang="hu-HU" dirty="0" smtClean="0"/>
              <a:t>alárendeltségben függő munkavégzés tekinthető munkaviszonynak.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029786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251520" y="483518"/>
            <a:ext cx="1725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400" dirty="0"/>
              <a:t>Magatartás</a:t>
            </a:r>
            <a:endParaRPr lang="hu-HU" sz="2400" dirty="0"/>
          </a:p>
        </p:txBody>
      </p:sp>
      <p:sp>
        <p:nvSpPr>
          <p:cNvPr id="3" name="Téglalap 2"/>
          <p:cNvSpPr/>
          <p:nvPr/>
        </p:nvSpPr>
        <p:spPr>
          <a:xfrm>
            <a:off x="827584" y="192367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/>
              <a:t>A felek a munkaszerződés megkötése és a munkaviszony kezdetének napja közötti időszakban nem tanúsíthatnak olyan magatartást, amely a munkaviszony létrejöttét meghiúsítaná.</a:t>
            </a:r>
          </a:p>
        </p:txBody>
      </p:sp>
    </p:spTree>
    <p:extLst>
      <p:ext uri="{BB962C8B-B14F-4D97-AF65-F5344CB8AC3E}">
        <p14:creationId xmlns:p14="http://schemas.microsoft.com/office/powerpoint/2010/main" val="24453499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467544" y="339502"/>
            <a:ext cx="2925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400" dirty="0"/>
              <a:t>Szerződéstől elállás</a:t>
            </a:r>
            <a:endParaRPr lang="hu-HU" sz="2400" dirty="0"/>
          </a:p>
        </p:txBody>
      </p:sp>
      <p:sp>
        <p:nvSpPr>
          <p:cNvPr id="3" name="Téglalap 2"/>
          <p:cNvSpPr/>
          <p:nvPr/>
        </p:nvSpPr>
        <p:spPr>
          <a:xfrm>
            <a:off x="467544" y="1995686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/>
              <a:t>A </a:t>
            </a:r>
            <a:r>
              <a:rPr lang="hu-HU" altLang="hu-HU" b="1" dirty="0">
                <a:solidFill>
                  <a:schemeClr val="tx2"/>
                </a:solidFill>
              </a:rPr>
              <a:t>szerződéskötés és a munkaviszony kezdete között </a:t>
            </a:r>
            <a:r>
              <a:rPr lang="hu-HU" altLang="hu-HU" b="1" dirty="0"/>
              <a:t>a munkaszerződéstől bármelyik fél elállhat, ha a munkaszerződés megkötését követően </a:t>
            </a:r>
            <a:endParaRPr lang="hu-HU" altLang="hu-HU" b="1" dirty="0" smtClean="0"/>
          </a:p>
          <a:p>
            <a:r>
              <a:rPr lang="hu-HU" altLang="hu-HU" b="1" dirty="0" smtClean="0">
                <a:solidFill>
                  <a:schemeClr val="tx2"/>
                </a:solidFill>
              </a:rPr>
              <a:t>körülményeiben </a:t>
            </a:r>
            <a:r>
              <a:rPr lang="hu-HU" altLang="hu-HU" b="1" dirty="0">
                <a:solidFill>
                  <a:schemeClr val="tx2"/>
                </a:solidFill>
              </a:rPr>
              <a:t>olyan lényeges változás </a:t>
            </a:r>
            <a:r>
              <a:rPr lang="hu-HU" altLang="hu-HU" b="1" dirty="0"/>
              <a:t>következett be, amely a </a:t>
            </a:r>
            <a:endParaRPr lang="hu-HU" altLang="hu-HU" b="1" dirty="0" smtClean="0"/>
          </a:p>
          <a:p>
            <a:r>
              <a:rPr lang="hu-HU" altLang="hu-HU" b="1" dirty="0" smtClean="0">
                <a:solidFill>
                  <a:schemeClr val="tx2"/>
                </a:solidFill>
              </a:rPr>
              <a:t>munkaviszony </a:t>
            </a:r>
            <a:r>
              <a:rPr lang="hu-HU" altLang="hu-HU" b="1" dirty="0">
                <a:solidFill>
                  <a:schemeClr val="tx2"/>
                </a:solidFill>
              </a:rPr>
              <a:t>teljesítését lehetetlenné </a:t>
            </a:r>
            <a:r>
              <a:rPr lang="hu-HU" altLang="hu-HU" b="1" dirty="0"/>
              <a:t>tenné vagy </a:t>
            </a:r>
            <a:r>
              <a:rPr lang="hu-HU" altLang="hu-HU" b="1" dirty="0">
                <a:solidFill>
                  <a:schemeClr val="tx2"/>
                </a:solidFill>
              </a:rPr>
              <a:t>aránytalan sérelemmel </a:t>
            </a:r>
            <a:r>
              <a:rPr lang="hu-HU" altLang="hu-HU" b="1" dirty="0"/>
              <a:t>járna</a:t>
            </a:r>
          </a:p>
          <a:p>
            <a:r>
              <a:rPr lang="hu-HU" altLang="hu-HU" dirty="0"/>
              <a:t>(</a:t>
            </a:r>
            <a:r>
              <a:rPr lang="hu-HU" altLang="hu-HU" dirty="0" err="1"/>
              <a:t>Clausula</a:t>
            </a:r>
            <a:r>
              <a:rPr lang="hu-HU" altLang="hu-HU" dirty="0"/>
              <a:t> </a:t>
            </a:r>
            <a:r>
              <a:rPr lang="hu-HU" altLang="hu-HU" dirty="0" err="1"/>
              <a:t>rebus</a:t>
            </a:r>
            <a:r>
              <a:rPr lang="hu-HU" altLang="hu-HU" dirty="0"/>
              <a:t> sic </a:t>
            </a:r>
            <a:r>
              <a:rPr lang="hu-HU" altLang="hu-HU" dirty="0" err="1"/>
              <a:t>stantibus</a:t>
            </a:r>
            <a:r>
              <a:rPr lang="hu-HU" altLang="hu-HU" dirty="0"/>
              <a:t> elve)</a:t>
            </a:r>
          </a:p>
        </p:txBody>
      </p:sp>
    </p:spTree>
    <p:extLst>
      <p:ext uri="{BB962C8B-B14F-4D97-AF65-F5344CB8AC3E}">
        <p14:creationId xmlns:p14="http://schemas.microsoft.com/office/powerpoint/2010/main" val="35601247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278899" y="195486"/>
            <a:ext cx="4121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A munkáltató alapvető kötelezettségei:</a:t>
            </a:r>
          </a:p>
        </p:txBody>
      </p:sp>
      <p:sp>
        <p:nvSpPr>
          <p:cNvPr id="3" name="Téglalap 2"/>
          <p:cNvSpPr/>
          <p:nvPr/>
        </p:nvSpPr>
        <p:spPr>
          <a:xfrm>
            <a:off x="-18554" y="812200"/>
            <a:ext cx="87670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u-HU" b="1" dirty="0"/>
              <a:t>köteles a munkavállalót a munkaszerződés és a munkaviszonyra vonatkozó szabályok szerint </a:t>
            </a:r>
            <a:r>
              <a:rPr lang="hu-HU" b="1" dirty="0" smtClean="0">
                <a:solidFill>
                  <a:schemeClr val="tx2"/>
                </a:solidFill>
              </a:rPr>
              <a:t>foglalkoztatni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u-HU" b="1" dirty="0" smtClean="0"/>
              <a:t> </a:t>
            </a:r>
            <a:r>
              <a:rPr lang="hu-HU" b="1" dirty="0"/>
              <a:t>(</a:t>
            </a:r>
            <a:r>
              <a:rPr lang="hu-HU" b="1" dirty="0">
                <a:solidFill>
                  <a:schemeClr val="accent3">
                    <a:lumMod val="75000"/>
                  </a:schemeClr>
                </a:solidFill>
              </a:rPr>
              <a:t>foglakoztatási kötelezettség</a:t>
            </a:r>
            <a:r>
              <a:rPr lang="hu-HU" b="1" dirty="0" smtClean="0"/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hu-HU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u-HU" b="1" dirty="0"/>
              <a:t>köteles a </a:t>
            </a:r>
            <a:r>
              <a:rPr lang="hu-HU" b="1" dirty="0">
                <a:solidFill>
                  <a:schemeClr val="tx2"/>
                </a:solidFill>
              </a:rPr>
              <a:t>munkavégzéshez szükséges feltételeket biztosítani </a:t>
            </a:r>
            <a:endParaRPr lang="hu-HU" b="1" dirty="0" smtClean="0">
              <a:solidFill>
                <a:schemeClr val="tx2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u-HU" b="1" dirty="0" smtClean="0"/>
              <a:t>(</a:t>
            </a:r>
            <a:r>
              <a:rPr lang="hu-HU" b="1" dirty="0"/>
              <a:t>pl. munkahelyre bejutás, munkaeszköz, anyagok stb.)</a:t>
            </a:r>
          </a:p>
        </p:txBody>
      </p:sp>
      <p:sp>
        <p:nvSpPr>
          <p:cNvPr id="4" name="Téglalap 3"/>
          <p:cNvSpPr/>
          <p:nvPr/>
        </p:nvSpPr>
        <p:spPr>
          <a:xfrm>
            <a:off x="-21109" y="2594371"/>
            <a:ext cx="898559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u-HU" b="1" dirty="0"/>
              <a:t>köteles a munkavállalónak azt a </a:t>
            </a:r>
            <a:r>
              <a:rPr lang="hu-HU" b="1" dirty="0">
                <a:solidFill>
                  <a:srgbClr val="92D050"/>
                </a:solidFill>
              </a:rPr>
              <a:t>költségét megtéríteni</a:t>
            </a:r>
            <a:r>
              <a:rPr lang="hu-HU" b="1" dirty="0"/>
              <a:t>, amely a munkaviszony </a:t>
            </a:r>
            <a:endParaRPr lang="hu-HU" b="1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u-HU" b="1" dirty="0" smtClean="0"/>
              <a:t>teljesítésével </a:t>
            </a:r>
            <a:r>
              <a:rPr lang="hu-HU" b="1" dirty="0"/>
              <a:t>indokoltan merült fel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hu-H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/>
              <a:t>biztosítja az </a:t>
            </a:r>
            <a:r>
              <a:rPr lang="hu-HU" b="1" dirty="0">
                <a:solidFill>
                  <a:srgbClr val="92D050"/>
                </a:solidFill>
              </a:rPr>
              <a:t>egészséget nem veszélyeztető </a:t>
            </a:r>
            <a:r>
              <a:rPr lang="hu-HU" b="1" dirty="0"/>
              <a:t>és </a:t>
            </a:r>
            <a:r>
              <a:rPr lang="hu-HU" b="1" dirty="0">
                <a:solidFill>
                  <a:srgbClr val="92D050"/>
                </a:solidFill>
              </a:rPr>
              <a:t>biztonságos</a:t>
            </a:r>
            <a:r>
              <a:rPr lang="hu-HU" b="1" dirty="0"/>
              <a:t> </a:t>
            </a:r>
            <a:r>
              <a:rPr lang="hu-HU" b="1" dirty="0">
                <a:solidFill>
                  <a:srgbClr val="92D050"/>
                </a:solidFill>
              </a:rPr>
              <a:t>munkavégzés</a:t>
            </a:r>
            <a:r>
              <a:rPr lang="hu-HU" b="1" dirty="0"/>
              <a:t> </a:t>
            </a:r>
            <a:endParaRPr lang="hu-HU" b="1" dirty="0" smtClean="0"/>
          </a:p>
          <a:p>
            <a:r>
              <a:rPr lang="hu-HU" b="1" dirty="0"/>
              <a:t>k</a:t>
            </a:r>
            <a:r>
              <a:rPr lang="hu-HU" b="1" dirty="0" smtClean="0"/>
              <a:t>övetelményeit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u-HU" b="1" dirty="0"/>
              <a:t>a munkába lépést megelőzően és a munkaviszony fennállása alatt rendszeres időközönként köteles ingyenesen biztosítani a munkavállaló </a:t>
            </a:r>
            <a:endParaRPr lang="hu-HU" b="1" dirty="0" smtClean="0"/>
          </a:p>
          <a:p>
            <a:pPr lvl="0"/>
            <a:r>
              <a:rPr lang="hu-HU" b="1" dirty="0" smtClean="0">
                <a:solidFill>
                  <a:srgbClr val="92D050"/>
                </a:solidFill>
              </a:rPr>
              <a:t>     munkaköri </a:t>
            </a:r>
            <a:r>
              <a:rPr lang="hu-HU" b="1" dirty="0">
                <a:solidFill>
                  <a:srgbClr val="92D050"/>
                </a:solidFill>
              </a:rPr>
              <a:t>alkalmassági vizsgálatát</a:t>
            </a:r>
          </a:p>
        </p:txBody>
      </p:sp>
    </p:spTree>
    <p:extLst>
      <p:ext uri="{BB962C8B-B14F-4D97-AF65-F5344CB8AC3E}">
        <p14:creationId xmlns:p14="http://schemas.microsoft.com/office/powerpoint/2010/main" val="9845054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467544" y="411510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400" b="1" dirty="0"/>
              <a:t>Munkáltatói jogok</a:t>
            </a:r>
            <a:endParaRPr lang="hu-HU" sz="2400" b="1" dirty="0"/>
          </a:p>
        </p:txBody>
      </p:sp>
      <p:sp>
        <p:nvSpPr>
          <p:cNvPr id="5" name="Téglalap 4"/>
          <p:cNvSpPr/>
          <p:nvPr/>
        </p:nvSpPr>
        <p:spPr>
          <a:xfrm>
            <a:off x="1259632" y="1563638"/>
            <a:ext cx="685800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Irányítás joga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ellenőrzés joga </a:t>
            </a:r>
            <a:r>
              <a:rPr lang="hu-HU" altLang="hu-HU" dirty="0"/>
              <a:t>(emberi méltóság nem sérülhet)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fegyelmezési jog </a:t>
            </a:r>
            <a:r>
              <a:rPr lang="hu-HU" altLang="hu-HU" dirty="0"/>
              <a:t>(vétkes kötelességszegés esetén)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eltiltás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kártérítés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kikötni a </a:t>
            </a:r>
            <a:r>
              <a:rPr lang="hu-HU" altLang="hu-HU" b="1" dirty="0" err="1"/>
              <a:t>gazd</a:t>
            </a:r>
            <a:r>
              <a:rPr lang="hu-HU" altLang="hu-HU" b="1" dirty="0"/>
              <a:t>-i veszélyeztetés tilalmát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jogosult a munkavállalót átmenetileg a munkaszerződéstől eltérő munkakörben, munkahelyen vagy más munkáltatónál foglalkoztatni </a:t>
            </a:r>
            <a:r>
              <a:rPr lang="hu-HU" altLang="hu-HU" dirty="0"/>
              <a:t>(44 nap v. 352 óra per év, nem mindenki)</a:t>
            </a:r>
          </a:p>
        </p:txBody>
      </p:sp>
    </p:spTree>
    <p:extLst>
      <p:ext uri="{BB962C8B-B14F-4D97-AF65-F5344CB8AC3E}">
        <p14:creationId xmlns:p14="http://schemas.microsoft.com/office/powerpoint/2010/main" val="33484564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467544" y="483518"/>
            <a:ext cx="51589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/>
              <a:t>A munkavállaló alapvető kötelezettségei:</a:t>
            </a:r>
          </a:p>
        </p:txBody>
      </p:sp>
      <p:sp>
        <p:nvSpPr>
          <p:cNvPr id="3" name="Téglalap 2"/>
          <p:cNvSpPr/>
          <p:nvPr/>
        </p:nvSpPr>
        <p:spPr>
          <a:xfrm>
            <a:off x="107504" y="987574"/>
            <a:ext cx="8928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/>
              <a:t>a munkáltató által előírt helyen és időben </a:t>
            </a:r>
            <a:r>
              <a:rPr lang="hu-HU" b="1" dirty="0">
                <a:solidFill>
                  <a:srgbClr val="92D050"/>
                </a:solidFill>
              </a:rPr>
              <a:t>munkára képes állapotban </a:t>
            </a:r>
            <a:endParaRPr lang="hu-HU" b="1" dirty="0" smtClean="0">
              <a:solidFill>
                <a:srgbClr val="92D050"/>
              </a:solidFill>
            </a:endParaRPr>
          </a:p>
          <a:p>
            <a:r>
              <a:rPr lang="hu-HU" b="1" dirty="0" smtClean="0">
                <a:solidFill>
                  <a:srgbClr val="92D050"/>
                </a:solidFill>
              </a:rPr>
              <a:t>megjelenni</a:t>
            </a:r>
            <a:r>
              <a:rPr lang="hu-HU" b="1" dirty="0" smtClean="0"/>
              <a:t> </a:t>
            </a:r>
            <a:r>
              <a:rPr lang="hu-HU" b="1" dirty="0"/>
              <a:t>és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/>
              <a:t>munkaideje alatt - munkavégzés céljából, munkára képes állapotban - </a:t>
            </a:r>
            <a:r>
              <a:rPr lang="hu-HU" b="1" dirty="0">
                <a:solidFill>
                  <a:srgbClr val="92D050"/>
                </a:solidFill>
              </a:rPr>
              <a:t>a munkáltató rendelkezésére állni </a:t>
            </a:r>
            <a:r>
              <a:rPr lang="hu-HU" b="1" dirty="0" smtClean="0"/>
              <a:t>(</a:t>
            </a:r>
            <a:r>
              <a:rPr lang="hu-HU" b="1" dirty="0"/>
              <a:t>ezek: rendelkezésre állási kötelezettség)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/>
              <a:t>munkatársaival </a:t>
            </a:r>
            <a:r>
              <a:rPr lang="hu-HU" b="1" dirty="0" smtClean="0">
                <a:solidFill>
                  <a:srgbClr val="92D050"/>
                </a:solidFill>
              </a:rPr>
              <a:t>együttműködni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b="1" dirty="0" smtClean="0">
              <a:solidFill>
                <a:srgbClr val="92D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/>
              <a:t>munkáját </a:t>
            </a:r>
            <a:r>
              <a:rPr lang="hu-HU" b="1" dirty="0">
                <a:solidFill>
                  <a:srgbClr val="92D050"/>
                </a:solidFill>
              </a:rPr>
              <a:t>személyesen</a:t>
            </a:r>
            <a:r>
              <a:rPr lang="hu-HU" b="1" dirty="0"/>
              <a:t>, az általában </a:t>
            </a:r>
            <a:r>
              <a:rPr lang="hu-HU" b="1" dirty="0">
                <a:solidFill>
                  <a:srgbClr val="92D050"/>
                </a:solidFill>
              </a:rPr>
              <a:t>elvárható szakértelemmel és </a:t>
            </a:r>
            <a:endParaRPr lang="hu-HU" b="1" dirty="0" smtClean="0">
              <a:solidFill>
                <a:srgbClr val="92D050"/>
              </a:solidFill>
            </a:endParaRPr>
          </a:p>
          <a:p>
            <a:r>
              <a:rPr lang="hu-HU" b="1" dirty="0" smtClean="0">
                <a:solidFill>
                  <a:srgbClr val="92D050"/>
                </a:solidFill>
              </a:rPr>
              <a:t>gondossággal</a:t>
            </a:r>
            <a:r>
              <a:rPr lang="hu-HU" b="1" dirty="0"/>
              <a:t>, a munkájára vonatkozó szabályok, előírások, utasítások és </a:t>
            </a:r>
            <a:endParaRPr lang="hu-HU" b="1" dirty="0" smtClean="0"/>
          </a:p>
          <a:p>
            <a:r>
              <a:rPr lang="hu-HU" b="1" dirty="0" smtClean="0"/>
              <a:t>szokások </a:t>
            </a:r>
            <a:r>
              <a:rPr lang="hu-HU" b="1" dirty="0"/>
              <a:t>szerint végezni</a:t>
            </a:r>
          </a:p>
          <a:p>
            <a:endParaRPr lang="hu-HU" b="1" dirty="0"/>
          </a:p>
          <a:p>
            <a:r>
              <a:rPr lang="hu-HU" b="1" dirty="0"/>
              <a:t>a munkakörének ellátásához szükséges bizalomnak megfelelő magatartást </a:t>
            </a:r>
            <a:endParaRPr lang="hu-HU" b="1" dirty="0" smtClean="0"/>
          </a:p>
          <a:p>
            <a:r>
              <a:rPr lang="hu-HU" b="1" dirty="0" smtClean="0"/>
              <a:t>tanúsítani</a:t>
            </a:r>
            <a:endParaRPr lang="hu-H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3134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339502"/>
            <a:ext cx="26196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/>
              <a:t>Munkavállalói jogok</a:t>
            </a:r>
          </a:p>
        </p:txBody>
      </p:sp>
      <p:sp>
        <p:nvSpPr>
          <p:cNvPr id="3" name="Téglalap 2"/>
          <p:cNvSpPr/>
          <p:nvPr/>
        </p:nvSpPr>
        <p:spPr>
          <a:xfrm>
            <a:off x="683568" y="1779662"/>
            <a:ext cx="7326560" cy="1782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mentesülés a munkavégzés alól </a:t>
            </a:r>
            <a:r>
              <a:rPr lang="hu-HU" altLang="hu-HU" sz="1400" dirty="0"/>
              <a:t>(pl. bírósági eljárásban részvétel, haláleset, kötelező orvosi ellátás stb.)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díjazás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szabadság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egészséges környezet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biztonságos  környezet	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hu-HU" altLang="hu-HU" b="1" dirty="0"/>
              <a:t>kártérítés</a:t>
            </a:r>
          </a:p>
        </p:txBody>
      </p:sp>
    </p:spTree>
    <p:extLst>
      <p:ext uri="{BB962C8B-B14F-4D97-AF65-F5344CB8AC3E}">
        <p14:creationId xmlns:p14="http://schemas.microsoft.com/office/powerpoint/2010/main" val="24724652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827584" y="411510"/>
            <a:ext cx="1952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dirty="0"/>
              <a:t>A munkakör</a:t>
            </a:r>
          </a:p>
        </p:txBody>
      </p:sp>
      <p:sp>
        <p:nvSpPr>
          <p:cNvPr id="3" name="Téglalap 2"/>
          <p:cNvSpPr/>
          <p:nvPr/>
        </p:nvSpPr>
        <p:spPr>
          <a:xfrm>
            <a:off x="683568" y="1275606"/>
            <a:ext cx="7038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>
                <a:solidFill>
                  <a:schemeClr val="accent2"/>
                </a:solidFill>
              </a:rPr>
              <a:t>Azon tipikus feladatok meghatározása, amit a munkavállalónak teljesíteni kell.</a:t>
            </a:r>
          </a:p>
          <a:p>
            <a:endParaRPr lang="hu-HU" dirty="0"/>
          </a:p>
          <a:p>
            <a:r>
              <a:rPr lang="hu-HU" dirty="0"/>
              <a:t>Részletes munkaköri leírás: garanciális jelentőségű mindkét félnek</a:t>
            </a:r>
          </a:p>
          <a:p>
            <a:endParaRPr lang="hu-HU" dirty="0"/>
          </a:p>
          <a:p>
            <a:r>
              <a:rPr lang="hu-HU" dirty="0"/>
              <a:t>Munkakörök betöltése köthető képesítéshez, hatósági engedélyhez</a:t>
            </a:r>
          </a:p>
        </p:txBody>
      </p:sp>
    </p:spTree>
    <p:extLst>
      <p:ext uri="{BB962C8B-B14F-4D97-AF65-F5344CB8AC3E}">
        <p14:creationId xmlns:p14="http://schemas.microsoft.com/office/powerpoint/2010/main" val="22976115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8" y="483518"/>
            <a:ext cx="3631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/>
              <a:t>Készenléti jellegű munkakör</a:t>
            </a:r>
          </a:p>
        </p:txBody>
      </p:sp>
      <p:sp>
        <p:nvSpPr>
          <p:cNvPr id="3" name="Téglalap 2"/>
          <p:cNvSpPr/>
          <p:nvPr/>
        </p:nvSpPr>
        <p:spPr>
          <a:xfrm>
            <a:off x="298028" y="1707654"/>
            <a:ext cx="87384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munkavállaló a feladatainak jellege miatt a </a:t>
            </a:r>
            <a:r>
              <a:rPr lang="hu-HU" dirty="0">
                <a:solidFill>
                  <a:schemeClr val="accent2"/>
                </a:solidFill>
              </a:rPr>
              <a:t>rendes munkaidő legalább </a:t>
            </a:r>
            <a:endParaRPr lang="hu-HU" dirty="0" smtClean="0">
              <a:solidFill>
                <a:schemeClr val="accent2"/>
              </a:solidFill>
            </a:endParaRPr>
          </a:p>
          <a:p>
            <a:r>
              <a:rPr lang="hu-HU" dirty="0" smtClean="0">
                <a:solidFill>
                  <a:schemeClr val="accent2"/>
                </a:solidFill>
              </a:rPr>
              <a:t>egyharmadában </a:t>
            </a:r>
            <a:r>
              <a:rPr lang="hu-HU" dirty="0">
                <a:solidFill>
                  <a:schemeClr val="accent2"/>
                </a:solidFill>
              </a:rPr>
              <a:t>munkavégzés nélkül áll rendelkezésre</a:t>
            </a:r>
          </a:p>
          <a:p>
            <a:endParaRPr lang="hu-HU" dirty="0"/>
          </a:p>
          <a:p>
            <a:r>
              <a:rPr lang="hu-HU" dirty="0"/>
              <a:t>a munkakör sajátosságára, a munkavégzés feltételeire tekintettel a munkavégzés az általánoshoz képest lényegesen alacsonyabb igénybevétellel jár a munkavállalónak</a:t>
            </a:r>
          </a:p>
        </p:txBody>
      </p:sp>
    </p:spTree>
    <p:extLst>
      <p:ext uri="{BB962C8B-B14F-4D97-AF65-F5344CB8AC3E}">
        <p14:creationId xmlns:p14="http://schemas.microsoft.com/office/powerpoint/2010/main" val="24734806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95536" y="195486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/>
              <a:t>A munkavállaló hozzájárulása nélkül nem kötelezhető más helységben végzendő munkára pl.</a:t>
            </a:r>
          </a:p>
        </p:txBody>
      </p:sp>
      <p:sp>
        <p:nvSpPr>
          <p:cNvPr id="3" name="Téglalap 2"/>
          <p:cNvSpPr/>
          <p:nvPr/>
        </p:nvSpPr>
        <p:spPr>
          <a:xfrm>
            <a:off x="1187624" y="1779662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a várandóssága megállapításától gyermeke hároméves koráig,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gyermeke tizenhat éves koráig, ha gyermekét egyedül neveli,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hozzátartozójának tartós, személyes gondozása esetén,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154951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>
                <a:latin typeface="+mj-lt"/>
              </a:rPr>
              <a:t>A munkaidő és pihenőidő</a:t>
            </a:r>
            <a:endParaRPr lang="ko-KR" altLang="en-US" dirty="0">
              <a:latin typeface="+mj-lt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120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2987824" y="570543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Kétféle munkavégzés</a:t>
            </a:r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346398" y="1851670"/>
            <a:ext cx="34335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ÖNÁLLÓ Munkával </a:t>
            </a:r>
            <a:r>
              <a:rPr lang="hu-HU" dirty="0"/>
              <a:t>létrehozott dolog vagy szolgáltatás </a:t>
            </a:r>
            <a:r>
              <a:rPr lang="hu-HU" dirty="0" smtClean="0"/>
              <a:t>másnak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hu-HU" dirty="0" smtClean="0"/>
              <a:t>Megbízás</a:t>
            </a:r>
            <a:r>
              <a:rPr lang="hu-HU" dirty="0"/>
              <a:t>, </a:t>
            </a:r>
            <a:endParaRPr lang="hu-HU" dirty="0" smtClean="0"/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hu-HU" dirty="0" smtClean="0"/>
              <a:t>vállalkozás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5076056" y="1779662"/>
            <a:ext cx="36724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ÖNÁLLÓTLAN </a:t>
            </a:r>
            <a:r>
              <a:rPr lang="hu-HU" dirty="0"/>
              <a:t>A „szolgáltatás” maga a munkatevékenység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dirty="0" smtClean="0"/>
              <a:t>Munkaviszony</a:t>
            </a:r>
            <a:r>
              <a:rPr lang="hu-HU" dirty="0"/>
              <a:t>, </a:t>
            </a:r>
            <a:endParaRPr lang="hu-HU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dirty="0" smtClean="0"/>
              <a:t>közszolgálati</a:t>
            </a:r>
            <a:r>
              <a:rPr lang="hu-HU" dirty="0"/>
              <a:t>, </a:t>
            </a:r>
            <a:endParaRPr lang="hu-HU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dirty="0" smtClean="0"/>
              <a:t>közalkalmazotti</a:t>
            </a:r>
            <a:r>
              <a:rPr lang="hu-HU" dirty="0"/>
              <a:t>, </a:t>
            </a:r>
            <a:endParaRPr lang="hu-HU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dirty="0" smtClean="0"/>
              <a:t>szolgálati </a:t>
            </a:r>
            <a:r>
              <a:rPr lang="hu-HU" dirty="0"/>
              <a:t>jogviszony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2627784" y="108878"/>
            <a:ext cx="3351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 smtClean="0"/>
              <a:t>A munkaviszony tárgya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8508302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55576" y="339502"/>
            <a:ext cx="2518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dirty="0" smtClean="0">
                <a:cs typeface="Arial" charset="0"/>
              </a:rPr>
              <a:t>A MUNKAIDŐ fogalma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1115616" y="1635646"/>
            <a:ext cx="6534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/>
              <a:t>a munkavégzésre előírt idő kezdetétől annak befejezéséig tartó idő, valamint a munkavégzéshez kapcsolódó </a:t>
            </a:r>
            <a:endParaRPr lang="hu-HU" b="1" dirty="0" smtClean="0"/>
          </a:p>
          <a:p>
            <a:r>
              <a:rPr lang="hu-HU" b="1" dirty="0" smtClean="0"/>
              <a:t>előkészítő </a:t>
            </a:r>
            <a:r>
              <a:rPr lang="hu-HU" b="1" dirty="0"/>
              <a:t>és befejező tevékenység tartama</a:t>
            </a:r>
            <a:endParaRPr lang="hu-HU" altLang="hu-HU" b="1" dirty="0"/>
          </a:p>
        </p:txBody>
      </p:sp>
    </p:spTree>
    <p:extLst>
      <p:ext uri="{BB962C8B-B14F-4D97-AF65-F5344CB8AC3E}">
        <p14:creationId xmlns:p14="http://schemas.microsoft.com/office/powerpoint/2010/main" val="91651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hu-HU" b="1" dirty="0">
                <a:solidFill>
                  <a:schemeClr val="tx1"/>
                </a:solidFill>
              </a:rPr>
              <a:t>Teljes napi munkaidő</a:t>
            </a:r>
            <a:r>
              <a:rPr lang="hu-HU" altLang="hu-HU" dirty="0">
                <a:solidFill>
                  <a:schemeClr val="tx1"/>
                </a:solidFill>
              </a:rPr>
              <a:t>: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51720" y="3708812"/>
            <a:ext cx="6176943" cy="12311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hu-HU" b="1" dirty="0"/>
              <a:t>egyenlőtlen munkaidő-beosztás</a:t>
            </a:r>
            <a:r>
              <a:rPr lang="hu-HU" altLang="hu-HU" dirty="0"/>
              <a:t>: </a:t>
            </a:r>
          </a:p>
          <a:p>
            <a:r>
              <a:rPr lang="hu-HU" altLang="hu-HU" sz="1200" dirty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hu-HU" sz="1200" dirty="0">
                <a:solidFill>
                  <a:schemeClr val="accent2">
                    <a:lumMod val="75000"/>
                  </a:schemeClr>
                </a:solidFill>
              </a:rPr>
              <a:t>unkaidőkeret</a:t>
            </a:r>
            <a:r>
              <a:rPr lang="hu-HU" sz="1200" dirty="0"/>
              <a:t>, vagy </a:t>
            </a:r>
            <a:r>
              <a:rPr lang="hu-HU" sz="1200" dirty="0">
                <a:solidFill>
                  <a:schemeClr val="accent2">
                    <a:lumMod val="75000"/>
                  </a:schemeClr>
                </a:solidFill>
              </a:rPr>
              <a:t>elszámolási időszak </a:t>
            </a:r>
          </a:p>
          <a:p>
            <a:endParaRPr lang="hu-HU" altLang="hu-HU" sz="1200" b="1" dirty="0">
              <a:solidFill>
                <a:srgbClr val="FF0000"/>
              </a:solidFill>
            </a:endParaRPr>
          </a:p>
          <a:p>
            <a:r>
              <a:rPr lang="hu-HU" altLang="hu-HU" sz="1200" dirty="0"/>
              <a:t>DE: napi </a:t>
            </a:r>
            <a:r>
              <a:rPr lang="hu-HU" altLang="hu-HU" sz="1200" dirty="0" err="1"/>
              <a:t>max</a:t>
            </a:r>
            <a:r>
              <a:rPr lang="hu-HU" altLang="hu-HU" sz="3200" dirty="0"/>
              <a:t>. </a:t>
            </a:r>
            <a:r>
              <a:rPr lang="hu-HU" altLang="hu-HU" sz="3200" b="1" dirty="0" smtClean="0">
                <a:solidFill>
                  <a:schemeClr val="accent1"/>
                </a:solidFill>
                <a:cs typeface="Arial" pitchFamily="34" charset="0"/>
              </a:rPr>
              <a:t>12</a:t>
            </a:r>
            <a:r>
              <a:rPr lang="hu-HU" altLang="ko-KR" sz="3200" b="1" dirty="0" smtClean="0">
                <a:solidFill>
                  <a:schemeClr val="accent1"/>
                </a:solidFill>
                <a:cs typeface="Arial" pitchFamily="34" charset="0"/>
              </a:rPr>
              <a:t> </a:t>
            </a:r>
            <a:r>
              <a:rPr lang="hu-HU" altLang="ko-KR" sz="1200" b="1" dirty="0">
                <a:solidFill>
                  <a:schemeClr val="accent1"/>
                </a:solidFill>
                <a:cs typeface="Arial" pitchFamily="34" charset="0"/>
              </a:rPr>
              <a:t>óra</a:t>
            </a:r>
            <a:r>
              <a:rPr lang="en-US" altLang="ko-KR" sz="800" b="1" dirty="0">
                <a:solidFill>
                  <a:schemeClr val="accent1"/>
                </a:solidFill>
                <a:cs typeface="Arial" pitchFamily="34" charset="0"/>
              </a:rPr>
              <a:t> </a:t>
            </a:r>
            <a:r>
              <a:rPr lang="hu-HU" altLang="hu-HU" sz="1200" dirty="0" smtClean="0"/>
              <a:t>(</a:t>
            </a:r>
            <a:r>
              <a:rPr lang="hu-HU" altLang="hu-HU" sz="1200" dirty="0"/>
              <a:t>hosszabb teljes napi munkaidő) és </a:t>
            </a:r>
            <a:r>
              <a:rPr lang="hu-HU" altLang="hu-HU" sz="1200" dirty="0" err="1"/>
              <a:t>max</a:t>
            </a:r>
            <a:r>
              <a:rPr lang="hu-HU" altLang="hu-HU" sz="1200" dirty="0"/>
              <a:t>. heti </a:t>
            </a:r>
            <a:r>
              <a:rPr lang="hu-HU" altLang="hu-HU" sz="3200" b="1" dirty="0">
                <a:solidFill>
                  <a:schemeClr val="accent1"/>
                </a:solidFill>
                <a:cs typeface="Arial" pitchFamily="34" charset="0"/>
              </a:rPr>
              <a:t>48 </a:t>
            </a:r>
            <a:r>
              <a:rPr lang="hu-HU" altLang="hu-HU" sz="1400" b="1" dirty="0">
                <a:solidFill>
                  <a:schemeClr val="accent1"/>
                </a:solidFill>
                <a:cs typeface="Arial" pitchFamily="34" charset="0"/>
              </a:rPr>
              <a:t>óra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7584" y="2822254"/>
            <a:ext cx="205198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vagy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214062"/>
            <a:ext cx="523412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hu-HU" altLang="ko-KR" sz="4000" b="1" dirty="0" smtClean="0">
                <a:solidFill>
                  <a:schemeClr val="accent1"/>
                </a:solidFill>
                <a:cs typeface="Arial" pitchFamily="34" charset="0"/>
              </a:rPr>
              <a:t>8 óra</a:t>
            </a:r>
            <a:r>
              <a:rPr lang="en-US" altLang="ko-KR" sz="2000" b="1" dirty="0" smtClean="0">
                <a:solidFill>
                  <a:schemeClr val="accent1"/>
                </a:solidFill>
                <a:cs typeface="Arial" pitchFamily="34" charset="0"/>
              </a:rPr>
              <a:t> </a:t>
            </a:r>
            <a:r>
              <a:rPr lang="hu-HU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Általános teljes napi munkaidő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813067" y="1285081"/>
            <a:ext cx="2237772" cy="2284637"/>
            <a:chOff x="1353995" y="1505398"/>
            <a:chExt cx="1536488" cy="1568666"/>
          </a:xfrm>
        </p:grpSpPr>
        <p:sp>
          <p:nvSpPr>
            <p:cNvPr id="25" name="Teardrop 1"/>
            <p:cNvSpPr/>
            <p:nvPr/>
          </p:nvSpPr>
          <p:spPr>
            <a:xfrm rot="18805991">
              <a:off x="1351957" y="1507436"/>
              <a:ext cx="1540564" cy="1536488"/>
            </a:xfrm>
            <a:custGeom>
              <a:avLst/>
              <a:gdLst/>
              <a:ahLst/>
              <a:cxnLst/>
              <a:rect l="l" t="t" r="r" b="b"/>
              <a:pathLst>
                <a:path w="1540564" h="1536488">
                  <a:moveTo>
                    <a:pt x="629426" y="1536488"/>
                  </a:moveTo>
                  <a:lnTo>
                    <a:pt x="556088" y="1462223"/>
                  </a:lnTo>
                  <a:cubicBezTo>
                    <a:pt x="663073" y="1402385"/>
                    <a:pt x="734914" y="1288029"/>
                    <a:pt x="735738" y="1156616"/>
                  </a:cubicBezTo>
                  <a:lnTo>
                    <a:pt x="737655" y="851109"/>
                  </a:lnTo>
                  <a:lnTo>
                    <a:pt x="825867" y="763997"/>
                  </a:lnTo>
                  <a:lnTo>
                    <a:pt x="1131374" y="765914"/>
                  </a:lnTo>
                  <a:cubicBezTo>
                    <a:pt x="1283681" y="766869"/>
                    <a:pt x="1414275" y="672153"/>
                    <a:pt x="1465155" y="537677"/>
                  </a:cubicBezTo>
                  <a:lnTo>
                    <a:pt x="1540564" y="614038"/>
                  </a:lnTo>
                  <a:cubicBezTo>
                    <a:pt x="1466519" y="765147"/>
                    <a:pt x="1310408" y="867808"/>
                    <a:pt x="1130741" y="866681"/>
                  </a:cubicBezTo>
                  <a:lnTo>
                    <a:pt x="836513" y="864834"/>
                  </a:lnTo>
                  <a:lnTo>
                    <a:pt x="836513" y="1154378"/>
                  </a:lnTo>
                  <a:cubicBezTo>
                    <a:pt x="836513" y="1314433"/>
                    <a:pt x="754268" y="1455279"/>
                    <a:pt x="629426" y="1536488"/>
                  </a:cubicBezTo>
                  <a:close/>
                  <a:moveTo>
                    <a:pt x="0" y="899113"/>
                  </a:moveTo>
                  <a:cubicBezTo>
                    <a:pt x="82100" y="777285"/>
                    <a:pt x="221351" y="697178"/>
                    <a:pt x="379313" y="697178"/>
                  </a:cubicBezTo>
                  <a:lnTo>
                    <a:pt x="674595" y="697178"/>
                  </a:lnTo>
                  <a:lnTo>
                    <a:pt x="676419" y="406620"/>
                  </a:lnTo>
                  <a:cubicBezTo>
                    <a:pt x="677546" y="226953"/>
                    <a:pt x="782158" y="72143"/>
                    <a:pt x="934185" y="0"/>
                  </a:cubicBezTo>
                  <a:lnTo>
                    <a:pt x="1009596" y="76364"/>
                  </a:lnTo>
                  <a:cubicBezTo>
                    <a:pt x="874492" y="125552"/>
                    <a:pt x="778144" y="254947"/>
                    <a:pt x="777188" y="407254"/>
                  </a:cubicBezTo>
                  <a:lnTo>
                    <a:pt x="775271" y="712761"/>
                  </a:lnTo>
                  <a:lnTo>
                    <a:pt x="687059" y="799873"/>
                  </a:lnTo>
                  <a:lnTo>
                    <a:pt x="381552" y="797956"/>
                  </a:lnTo>
                  <a:cubicBezTo>
                    <a:pt x="250138" y="797131"/>
                    <a:pt x="134889" y="867531"/>
                    <a:pt x="73713" y="9737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Teardrop 11"/>
            <p:cNvSpPr/>
            <p:nvPr/>
          </p:nvSpPr>
          <p:spPr>
            <a:xfrm rot="8100000">
              <a:off x="1923720" y="1666962"/>
              <a:ext cx="397008" cy="397008"/>
            </a:xfrm>
            <a:custGeom>
              <a:avLst/>
              <a:gdLst/>
              <a:ahLst/>
              <a:cxnLst/>
              <a:rect l="l" t="t" r="r" b="b"/>
              <a:pathLst>
                <a:path w="397008" h="397008">
                  <a:moveTo>
                    <a:pt x="377496" y="397008"/>
                  </a:moveTo>
                  <a:lnTo>
                    <a:pt x="0" y="19512"/>
                  </a:lnTo>
                  <a:cubicBezTo>
                    <a:pt x="30731" y="6180"/>
                    <a:pt x="64649" y="0"/>
                    <a:pt x="100010" y="0"/>
                  </a:cubicBezTo>
                  <a:lnTo>
                    <a:pt x="397008" y="0"/>
                  </a:lnTo>
                  <a:lnTo>
                    <a:pt x="397008" y="296998"/>
                  </a:lnTo>
                  <a:cubicBezTo>
                    <a:pt x="397008" y="332360"/>
                    <a:pt x="390828" y="366278"/>
                    <a:pt x="377496" y="3970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Teardrop 14"/>
            <p:cNvSpPr/>
            <p:nvPr/>
          </p:nvSpPr>
          <p:spPr>
            <a:xfrm rot="18900000">
              <a:off x="1868073" y="2489383"/>
              <a:ext cx="539167" cy="536900"/>
            </a:xfrm>
            <a:custGeom>
              <a:avLst/>
              <a:gdLst>
                <a:gd name="connsiteX0" fmla="*/ 154875 w 546097"/>
                <a:gd name="connsiteY0" fmla="*/ 0 h 546097"/>
                <a:gd name="connsiteX1" fmla="*/ 546097 w 546097"/>
                <a:gd name="connsiteY1" fmla="*/ 391222 h 546097"/>
                <a:gd name="connsiteX2" fmla="*/ 381409 w 546097"/>
                <a:gd name="connsiteY2" fmla="*/ 546097 h 546097"/>
                <a:gd name="connsiteX3" fmla="*/ 0 w 546097"/>
                <a:gd name="connsiteY3" fmla="*/ 164688 h 546097"/>
                <a:gd name="connsiteX4" fmla="*/ 154875 w 546097"/>
                <a:gd name="connsiteY4" fmla="*/ 0 h 546097"/>
                <a:gd name="connsiteX0" fmla="*/ 154875 w 546097"/>
                <a:gd name="connsiteY0" fmla="*/ 0 h 546097"/>
                <a:gd name="connsiteX1" fmla="*/ 546097 w 546097"/>
                <a:gd name="connsiteY1" fmla="*/ 391222 h 546097"/>
                <a:gd name="connsiteX2" fmla="*/ 381409 w 546097"/>
                <a:gd name="connsiteY2" fmla="*/ 546097 h 546097"/>
                <a:gd name="connsiteX3" fmla="*/ 0 w 546097"/>
                <a:gd name="connsiteY3" fmla="*/ 164688 h 546097"/>
                <a:gd name="connsiteX4" fmla="*/ 154875 w 546097"/>
                <a:gd name="connsiteY4" fmla="*/ 0 h 546097"/>
                <a:gd name="connsiteX0" fmla="*/ 154875 w 546097"/>
                <a:gd name="connsiteY0" fmla="*/ 0 h 546097"/>
                <a:gd name="connsiteX1" fmla="*/ 546097 w 546097"/>
                <a:gd name="connsiteY1" fmla="*/ 391222 h 546097"/>
                <a:gd name="connsiteX2" fmla="*/ 381409 w 546097"/>
                <a:gd name="connsiteY2" fmla="*/ 546097 h 546097"/>
                <a:gd name="connsiteX3" fmla="*/ 0 w 546097"/>
                <a:gd name="connsiteY3" fmla="*/ 164688 h 546097"/>
                <a:gd name="connsiteX4" fmla="*/ 154875 w 546097"/>
                <a:gd name="connsiteY4" fmla="*/ 0 h 546097"/>
                <a:gd name="connsiteX0" fmla="*/ 160750 w 546097"/>
                <a:gd name="connsiteY0" fmla="*/ 0 h 534347"/>
                <a:gd name="connsiteX1" fmla="*/ 546097 w 546097"/>
                <a:gd name="connsiteY1" fmla="*/ 379472 h 534347"/>
                <a:gd name="connsiteX2" fmla="*/ 381409 w 546097"/>
                <a:gd name="connsiteY2" fmla="*/ 534347 h 534347"/>
                <a:gd name="connsiteX3" fmla="*/ 0 w 546097"/>
                <a:gd name="connsiteY3" fmla="*/ 152938 h 534347"/>
                <a:gd name="connsiteX4" fmla="*/ 160750 w 546097"/>
                <a:gd name="connsiteY4" fmla="*/ 0 h 534347"/>
                <a:gd name="connsiteX0" fmla="*/ 160750 w 537285"/>
                <a:gd name="connsiteY0" fmla="*/ 0 h 534347"/>
                <a:gd name="connsiteX1" fmla="*/ 537285 w 537285"/>
                <a:gd name="connsiteY1" fmla="*/ 370660 h 534347"/>
                <a:gd name="connsiteX2" fmla="*/ 381409 w 537285"/>
                <a:gd name="connsiteY2" fmla="*/ 534347 h 534347"/>
                <a:gd name="connsiteX3" fmla="*/ 0 w 537285"/>
                <a:gd name="connsiteY3" fmla="*/ 152938 h 534347"/>
                <a:gd name="connsiteX4" fmla="*/ 160750 w 537285"/>
                <a:gd name="connsiteY4" fmla="*/ 0 h 534347"/>
                <a:gd name="connsiteX0" fmla="*/ 160750 w 537285"/>
                <a:gd name="connsiteY0" fmla="*/ 0 h 534347"/>
                <a:gd name="connsiteX1" fmla="*/ 537285 w 537285"/>
                <a:gd name="connsiteY1" fmla="*/ 370660 h 534347"/>
                <a:gd name="connsiteX2" fmla="*/ 381409 w 537285"/>
                <a:gd name="connsiteY2" fmla="*/ 534347 h 534347"/>
                <a:gd name="connsiteX3" fmla="*/ 0 w 537285"/>
                <a:gd name="connsiteY3" fmla="*/ 152938 h 534347"/>
                <a:gd name="connsiteX4" fmla="*/ 160750 w 537285"/>
                <a:gd name="connsiteY4" fmla="*/ 0 h 534347"/>
                <a:gd name="connsiteX0" fmla="*/ 160750 w 538197"/>
                <a:gd name="connsiteY0" fmla="*/ 0 h 534347"/>
                <a:gd name="connsiteX1" fmla="*/ 537285 w 538197"/>
                <a:gd name="connsiteY1" fmla="*/ 370660 h 534347"/>
                <a:gd name="connsiteX2" fmla="*/ 381409 w 538197"/>
                <a:gd name="connsiteY2" fmla="*/ 534347 h 534347"/>
                <a:gd name="connsiteX3" fmla="*/ 0 w 538197"/>
                <a:gd name="connsiteY3" fmla="*/ 152938 h 534347"/>
                <a:gd name="connsiteX4" fmla="*/ 160750 w 538197"/>
                <a:gd name="connsiteY4" fmla="*/ 0 h 534347"/>
                <a:gd name="connsiteX0" fmla="*/ 160750 w 537518"/>
                <a:gd name="connsiteY0" fmla="*/ 2040 h 536387"/>
                <a:gd name="connsiteX1" fmla="*/ 537285 w 537518"/>
                <a:gd name="connsiteY1" fmla="*/ 372700 h 536387"/>
                <a:gd name="connsiteX2" fmla="*/ 381409 w 537518"/>
                <a:gd name="connsiteY2" fmla="*/ 536387 h 536387"/>
                <a:gd name="connsiteX3" fmla="*/ 0 w 537518"/>
                <a:gd name="connsiteY3" fmla="*/ 154978 h 536387"/>
                <a:gd name="connsiteX4" fmla="*/ 160750 w 537518"/>
                <a:gd name="connsiteY4" fmla="*/ 2040 h 536387"/>
                <a:gd name="connsiteX0" fmla="*/ 160750 w 537610"/>
                <a:gd name="connsiteY0" fmla="*/ 2040 h 536387"/>
                <a:gd name="connsiteX1" fmla="*/ 537285 w 537610"/>
                <a:gd name="connsiteY1" fmla="*/ 372700 h 536387"/>
                <a:gd name="connsiteX2" fmla="*/ 381409 w 537610"/>
                <a:gd name="connsiteY2" fmla="*/ 536387 h 536387"/>
                <a:gd name="connsiteX3" fmla="*/ 0 w 537610"/>
                <a:gd name="connsiteY3" fmla="*/ 154978 h 536387"/>
                <a:gd name="connsiteX4" fmla="*/ 160750 w 537610"/>
                <a:gd name="connsiteY4" fmla="*/ 2040 h 536387"/>
                <a:gd name="connsiteX0" fmla="*/ 160750 w 539167"/>
                <a:gd name="connsiteY0" fmla="*/ 2553 h 536900"/>
                <a:gd name="connsiteX1" fmla="*/ 537285 w 539167"/>
                <a:gd name="connsiteY1" fmla="*/ 373213 h 536900"/>
                <a:gd name="connsiteX2" fmla="*/ 381409 w 539167"/>
                <a:gd name="connsiteY2" fmla="*/ 536900 h 536900"/>
                <a:gd name="connsiteX3" fmla="*/ 0 w 539167"/>
                <a:gd name="connsiteY3" fmla="*/ 155491 h 536900"/>
                <a:gd name="connsiteX4" fmla="*/ 160750 w 539167"/>
                <a:gd name="connsiteY4" fmla="*/ 2553 h 53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67" h="536900">
                  <a:moveTo>
                    <a:pt x="160750" y="2553"/>
                  </a:moveTo>
                  <a:cubicBezTo>
                    <a:pt x="349014" y="-27324"/>
                    <a:pt x="561415" y="211641"/>
                    <a:pt x="537285" y="373213"/>
                  </a:cubicBezTo>
                  <a:cubicBezTo>
                    <a:pt x="505855" y="444977"/>
                    <a:pt x="455546" y="510583"/>
                    <a:pt x="381409" y="536900"/>
                  </a:cubicBezTo>
                  <a:lnTo>
                    <a:pt x="0" y="155491"/>
                  </a:lnTo>
                  <a:cubicBezTo>
                    <a:pt x="26317" y="81354"/>
                    <a:pt x="88986" y="33983"/>
                    <a:pt x="160750" y="25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582164" y="1506260"/>
              <a:ext cx="1080120" cy="17852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1582164" y="2895538"/>
              <a:ext cx="1080120" cy="17852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31" name="Kép 30">
            <a:extLst>
              <a:ext uri="{FF2B5EF4-FFF2-40B4-BE49-F238E27FC236}">
                <a16:creationId xmlns:a16="http://schemas.microsoft.com/office/drawing/2014/main" id="{5DD3ECCE-6E9A-4839-AC41-605CBDAA04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4" name="Szöveg hely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17707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55576" y="411510"/>
            <a:ext cx="19944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000" b="1" dirty="0"/>
              <a:t>Munkaidőkeret</a:t>
            </a:r>
            <a:endParaRPr lang="hu-HU" sz="2000" b="1" dirty="0"/>
          </a:p>
        </p:txBody>
      </p:sp>
      <p:sp>
        <p:nvSpPr>
          <p:cNvPr id="3" name="Téglalap 2"/>
          <p:cNvSpPr/>
          <p:nvPr/>
        </p:nvSpPr>
        <p:spPr>
          <a:xfrm>
            <a:off x="827584" y="1563638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munkaidő-keretben teljesítendő munkaidőt </a:t>
            </a:r>
          </a:p>
          <a:p>
            <a:endParaRPr lang="hu-HU" dirty="0"/>
          </a:p>
          <a:p>
            <a:pPr lvl="6"/>
            <a:r>
              <a:rPr lang="hu-HU" dirty="0"/>
              <a:t>- a munkaidőkeret időtartama (hossza), </a:t>
            </a:r>
          </a:p>
          <a:p>
            <a:pPr lvl="6"/>
            <a:r>
              <a:rPr lang="hu-HU" dirty="0"/>
              <a:t>- a napi munkaidő és </a:t>
            </a:r>
          </a:p>
          <a:p>
            <a:pPr lvl="6"/>
            <a:r>
              <a:rPr lang="hu-HU" dirty="0"/>
              <a:t>- az általános munkarend </a:t>
            </a:r>
            <a:br>
              <a:rPr lang="hu-HU" dirty="0"/>
            </a:br>
            <a:endParaRPr lang="hu-HU" dirty="0"/>
          </a:p>
          <a:p>
            <a:r>
              <a:rPr lang="hu-HU" dirty="0" smtClean="0"/>
              <a:t>						alapján </a:t>
            </a:r>
            <a:r>
              <a:rPr lang="hu-HU" dirty="0"/>
              <a:t>kell megállapítani</a:t>
            </a: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218827389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259632" y="1419622"/>
            <a:ext cx="61024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/>
              <a:t>Előnyök</a:t>
            </a:r>
            <a:r>
              <a:rPr lang="hu-HU" dirty="0"/>
              <a:t>:</a:t>
            </a:r>
          </a:p>
          <a:p>
            <a:r>
              <a:rPr lang="hu-HU" altLang="hu-HU" dirty="0"/>
              <a:t>munkáltatónak: idényjellegű munkánál jobb kihasználtság</a:t>
            </a:r>
          </a:p>
          <a:p>
            <a:r>
              <a:rPr lang="hu-HU" altLang="hu-HU" dirty="0"/>
              <a:t>munkavállalónak: pl. tömbösített szabadidő</a:t>
            </a:r>
          </a:p>
          <a:p>
            <a:endParaRPr lang="hu-HU" altLang="hu-HU" dirty="0"/>
          </a:p>
          <a:p>
            <a:r>
              <a:rPr lang="hu-HU" altLang="hu-HU" dirty="0"/>
              <a:t>DE: előre közölni kell a bevezetését, időtartamát </a:t>
            </a:r>
            <a:r>
              <a:rPr lang="hu-HU" dirty="0"/>
              <a:t>és a </a:t>
            </a:r>
            <a:endParaRPr lang="hu-HU" dirty="0" smtClean="0"/>
          </a:p>
          <a:p>
            <a:r>
              <a:rPr lang="hu-HU" dirty="0" smtClean="0"/>
              <a:t>munkaidő </a:t>
            </a:r>
            <a:r>
              <a:rPr lang="hu-HU" dirty="0"/>
              <a:t>beosztását</a:t>
            </a:r>
            <a:endParaRPr lang="hu-HU" altLang="hu-HU" dirty="0"/>
          </a:p>
          <a:p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75721330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483518"/>
            <a:ext cx="2356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400" b="1" dirty="0"/>
              <a:t>Munkaidőkeret</a:t>
            </a:r>
            <a:endParaRPr lang="hu-HU" sz="2400" b="1" dirty="0"/>
          </a:p>
        </p:txBody>
      </p:sp>
      <p:sp>
        <p:nvSpPr>
          <p:cNvPr id="3" name="Téglalap 2"/>
          <p:cNvSpPr/>
          <p:nvPr/>
        </p:nvSpPr>
        <p:spPr>
          <a:xfrm>
            <a:off x="251520" y="1563638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b="1" dirty="0">
                <a:solidFill>
                  <a:schemeClr val="tx2"/>
                </a:solidFill>
              </a:rPr>
              <a:t>A munkaidőkeret kezdő és befejező időpontját írásban meg kell határozni és közzé kell tenni</a:t>
            </a:r>
            <a:r>
              <a:rPr lang="hu-HU" b="1" dirty="0">
                <a:solidFill>
                  <a:schemeClr val="tx2"/>
                </a:solidFill>
              </a:rPr>
              <a:t>.</a:t>
            </a:r>
          </a:p>
          <a:p>
            <a:r>
              <a:rPr lang="hu-HU" dirty="0"/>
              <a:t>A munkaidőkeret tartama legfeljebb négy hónap vagy tizenhat hét. </a:t>
            </a:r>
          </a:p>
          <a:p>
            <a:r>
              <a:rPr lang="hu-HU" dirty="0"/>
              <a:t>A munkaidőkeret tartama legfeljebb hat hónap vagy huszonhat hét</a:t>
            </a:r>
          </a:p>
          <a:p>
            <a:r>
              <a:rPr lang="hu-HU" dirty="0"/>
              <a:t>Pl. a több műszakos, valamint az idényjellegű tevékenység keretében,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készenléti jellegű munka esetében</a:t>
            </a:r>
          </a:p>
        </p:txBody>
      </p:sp>
    </p:spTree>
    <p:extLst>
      <p:ext uri="{BB962C8B-B14F-4D97-AF65-F5344CB8AC3E}">
        <p14:creationId xmlns:p14="http://schemas.microsoft.com/office/powerpoint/2010/main" val="38896946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8" y="267494"/>
            <a:ext cx="2356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400" b="1" dirty="0"/>
              <a:t>Munkaidőkeret</a:t>
            </a:r>
            <a:endParaRPr lang="hu-HU" sz="2400" b="1" dirty="0"/>
          </a:p>
        </p:txBody>
      </p:sp>
      <p:sp>
        <p:nvSpPr>
          <p:cNvPr id="3" name="Téglalap 2"/>
          <p:cNvSpPr/>
          <p:nvPr/>
        </p:nvSpPr>
        <p:spPr>
          <a:xfrm>
            <a:off x="292596" y="1275606"/>
            <a:ext cx="8671892" cy="2531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b="1" dirty="0"/>
              <a:t>ÚJ: </a:t>
            </a:r>
            <a:r>
              <a:rPr lang="hu-HU" dirty="0"/>
              <a:t>A munkaidőkeret tartama, ha ezt objektív vagy műszaki vagy munkaszervezéssel kapcsolatos okok indokolják, kollektív szerződés rendelkezése szerint legfeljebb harminchat hónap.</a:t>
            </a:r>
          </a:p>
          <a:p>
            <a:r>
              <a:rPr lang="hu-HU" altLang="hu-HU" sz="1050" dirty="0"/>
              <a:t>		</a:t>
            </a:r>
          </a:p>
          <a:p>
            <a:r>
              <a:rPr lang="hu-HU" altLang="hu-HU" sz="2000" b="1" dirty="0">
                <a:solidFill>
                  <a:schemeClr val="accent2"/>
                </a:solidFill>
              </a:rPr>
              <a:t>ELSZÁMOLÁSI IDŐSZAK</a:t>
            </a:r>
          </a:p>
          <a:p>
            <a:r>
              <a:rPr lang="hu-HU" dirty="0"/>
              <a:t>Ha nincs munkaidőkeret: a munkavállaló a napi munkaidő és az általános </a:t>
            </a:r>
            <a:endParaRPr lang="hu-HU" dirty="0" smtClean="0"/>
          </a:p>
          <a:p>
            <a:r>
              <a:rPr lang="hu-HU" dirty="0" smtClean="0"/>
              <a:t>munkarend </a:t>
            </a:r>
            <a:r>
              <a:rPr lang="hu-HU" dirty="0"/>
              <a:t>alapulvételével megállapított heti munkaidőt a munkáltató által </a:t>
            </a:r>
          </a:p>
          <a:p>
            <a:r>
              <a:rPr lang="hu-HU" dirty="0" smtClean="0"/>
              <a:t>meghatározott </a:t>
            </a:r>
            <a:r>
              <a:rPr lang="hu-HU" dirty="0"/>
              <a:t>hosszabb, az érintett héttel kezdődő időtartam (elszámolási időszak) alatt teljesíti</a:t>
            </a:r>
          </a:p>
        </p:txBody>
      </p:sp>
    </p:spTree>
    <p:extLst>
      <p:ext uri="{BB962C8B-B14F-4D97-AF65-F5344CB8AC3E}">
        <p14:creationId xmlns:p14="http://schemas.microsoft.com/office/powerpoint/2010/main" val="37168876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971600" y="411510"/>
            <a:ext cx="4166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b="1" dirty="0"/>
              <a:t>Munkarend </a:t>
            </a:r>
            <a:r>
              <a:rPr lang="hu-HU" b="1" dirty="0"/>
              <a:t>(= munkaidő beosztása) </a:t>
            </a:r>
          </a:p>
        </p:txBody>
      </p:sp>
      <p:sp>
        <p:nvSpPr>
          <p:cNvPr id="3" name="Téglalap 2"/>
          <p:cNvSpPr/>
          <p:nvPr/>
        </p:nvSpPr>
        <p:spPr>
          <a:xfrm>
            <a:off x="323528" y="1203598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munkarend meghatározását a munkáltató végzi </a:t>
            </a:r>
          </a:p>
          <a:p>
            <a:r>
              <a:rPr lang="hu-HU" dirty="0"/>
              <a:t>A beosztásnál figyelembe kell venni az egészséges és biztonságos munkavégzés követelményeit és a munka jellegét</a:t>
            </a:r>
          </a:p>
          <a:p>
            <a:endParaRPr lang="hu-HU" dirty="0"/>
          </a:p>
          <a:p>
            <a:r>
              <a:rPr lang="hu-HU" dirty="0"/>
              <a:t>A munkaidőt heti öt napra, hétfőtől péntekig kell beosztani (</a:t>
            </a:r>
            <a:r>
              <a:rPr lang="hu-HU" b="1" dirty="0">
                <a:solidFill>
                  <a:schemeClr val="accent2"/>
                </a:solidFill>
              </a:rPr>
              <a:t>általános munkarend</a:t>
            </a:r>
            <a:r>
              <a:rPr lang="hu-HU" dirty="0"/>
              <a:t>)</a:t>
            </a:r>
            <a:endParaRPr lang="hu-HU" altLang="hu-HU" dirty="0"/>
          </a:p>
          <a:p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30425962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395536" y="1635646"/>
            <a:ext cx="78306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 smtClean="0"/>
              <a:t>6</a:t>
            </a:r>
            <a:r>
              <a:rPr lang="hu-HU" altLang="hu-HU" dirty="0"/>
              <a:t>+ órát dolgozónak min. 20 perc </a:t>
            </a:r>
            <a:r>
              <a:rPr lang="hu-HU" altLang="hu-HU" dirty="0" err="1"/>
              <a:t>max</a:t>
            </a:r>
            <a:r>
              <a:rPr lang="hu-HU" altLang="hu-HU" dirty="0"/>
              <a:t> 60 perc munkamegszakítás pihenés céljából (legalább 3 </a:t>
            </a:r>
            <a:r>
              <a:rPr lang="hu-HU" altLang="hu-HU" dirty="0" err="1"/>
              <a:t>max</a:t>
            </a:r>
            <a:r>
              <a:rPr lang="hu-HU" altLang="hu-HU" dirty="0"/>
              <a:t> 6 óra munka után) 9+ óra után + 25 perc</a:t>
            </a:r>
          </a:p>
          <a:p>
            <a:endParaRPr lang="hu-HU" altLang="hu-HU" dirty="0"/>
          </a:p>
          <a:p>
            <a:r>
              <a:rPr lang="hu-HU" altLang="hu-HU" dirty="0"/>
              <a:t>lehet több ütemben kiadni</a:t>
            </a:r>
          </a:p>
          <a:p>
            <a:endParaRPr lang="hu-HU" altLang="hu-HU" dirty="0"/>
          </a:p>
          <a:p>
            <a:r>
              <a:rPr lang="hu-HU" altLang="hu-HU" dirty="0"/>
              <a:t>munkaidőbe nem számít bele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539552" y="555526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b="1" dirty="0" err="1" smtClean="0">
                <a:solidFill>
                  <a:schemeClr val="accent2"/>
                </a:solidFill>
              </a:rPr>
              <a:t>Pihenőidő_Munkaközi</a:t>
            </a:r>
            <a:r>
              <a:rPr lang="hu-HU" altLang="hu-HU" b="1" dirty="0" smtClean="0">
                <a:solidFill>
                  <a:schemeClr val="accent2"/>
                </a:solidFill>
              </a:rPr>
              <a:t> </a:t>
            </a:r>
            <a:r>
              <a:rPr lang="hu-HU" altLang="hu-HU" b="1" dirty="0">
                <a:solidFill>
                  <a:schemeClr val="accent2"/>
                </a:solidFill>
              </a:rPr>
              <a:t>szünet</a:t>
            </a:r>
          </a:p>
        </p:txBody>
      </p:sp>
    </p:spTree>
    <p:extLst>
      <p:ext uri="{BB962C8B-B14F-4D97-AF65-F5344CB8AC3E}">
        <p14:creationId xmlns:p14="http://schemas.microsoft.com/office/powerpoint/2010/main" val="16029888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411510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b="1" dirty="0" err="1" smtClean="0">
                <a:solidFill>
                  <a:schemeClr val="accent2"/>
                </a:solidFill>
              </a:rPr>
              <a:t>Pihenőidő_Napi</a:t>
            </a:r>
            <a:r>
              <a:rPr lang="hu-HU" altLang="hu-HU" b="1" dirty="0" smtClean="0">
                <a:solidFill>
                  <a:schemeClr val="accent2"/>
                </a:solidFill>
              </a:rPr>
              <a:t> </a:t>
            </a:r>
            <a:r>
              <a:rPr lang="hu-HU" altLang="hu-HU" b="1" dirty="0">
                <a:solidFill>
                  <a:schemeClr val="accent2"/>
                </a:solidFill>
              </a:rPr>
              <a:t>pihenőidő </a:t>
            </a:r>
          </a:p>
        </p:txBody>
      </p:sp>
      <p:sp>
        <p:nvSpPr>
          <p:cNvPr id="3" name="Téglalap 2"/>
          <p:cNvSpPr/>
          <p:nvPr/>
        </p:nvSpPr>
        <p:spPr>
          <a:xfrm>
            <a:off x="827584" y="1923678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napi munkájának befejezése és a következő napi munkakezdés között </a:t>
            </a:r>
            <a:endParaRPr lang="hu-HU" dirty="0" smtClean="0"/>
          </a:p>
          <a:p>
            <a:r>
              <a:rPr lang="hu-HU" dirty="0" smtClean="0"/>
              <a:t>legalább </a:t>
            </a:r>
            <a:r>
              <a:rPr lang="hu-HU" b="1" dirty="0">
                <a:solidFill>
                  <a:schemeClr val="accent2"/>
                </a:solidFill>
              </a:rPr>
              <a:t>11 óra egybefüggő </a:t>
            </a:r>
            <a:r>
              <a:rPr lang="hu-HU" dirty="0"/>
              <a:t>pihenőidő biztosítása </a:t>
            </a:r>
            <a:r>
              <a:rPr lang="hu-HU" altLang="hu-HU" dirty="0"/>
              <a:t>kötelező </a:t>
            </a:r>
          </a:p>
          <a:p>
            <a:endParaRPr lang="hu-HU" dirty="0"/>
          </a:p>
          <a:p>
            <a:r>
              <a:rPr lang="hu-HU" dirty="0"/>
              <a:t>Legalább nyolc óra jár pl. osztott munkaidő, a több műszak, az idényjellegű tevékenység, a készenléti jellegű munkakör esetén</a:t>
            </a: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138862468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539552" y="339502"/>
            <a:ext cx="3095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b="1" dirty="0" err="1" smtClean="0">
                <a:solidFill>
                  <a:schemeClr val="accent2"/>
                </a:solidFill>
              </a:rPr>
              <a:t>Pihenőidő_Heti</a:t>
            </a:r>
            <a:r>
              <a:rPr lang="hu-HU" altLang="hu-HU" b="1" dirty="0" smtClean="0">
                <a:solidFill>
                  <a:schemeClr val="accent2"/>
                </a:solidFill>
              </a:rPr>
              <a:t> </a:t>
            </a:r>
            <a:r>
              <a:rPr lang="hu-HU" altLang="hu-HU" b="1" dirty="0">
                <a:solidFill>
                  <a:schemeClr val="accent2"/>
                </a:solidFill>
              </a:rPr>
              <a:t>pihenőidő </a:t>
            </a:r>
          </a:p>
        </p:txBody>
      </p:sp>
      <p:sp>
        <p:nvSpPr>
          <p:cNvPr id="3" name="Téglalap 2"/>
          <p:cNvSpPr/>
          <p:nvPr/>
        </p:nvSpPr>
        <p:spPr>
          <a:xfrm>
            <a:off x="1331640" y="170765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altLang="hu-HU" dirty="0"/>
              <a:t>heti 48 óra jár megszakítás nélkül</a:t>
            </a:r>
          </a:p>
          <a:p>
            <a:endParaRPr lang="hu-HU" altLang="hu-HU" dirty="0"/>
          </a:p>
          <a:p>
            <a:r>
              <a:rPr lang="hu-HU" altLang="hu-HU" dirty="0"/>
              <a:t>havonta egyik napnak legalább egyszer vasárnapra kell esni</a:t>
            </a:r>
          </a:p>
        </p:txBody>
      </p:sp>
    </p:spTree>
    <p:extLst>
      <p:ext uri="{BB962C8B-B14F-4D97-AF65-F5344CB8AC3E}">
        <p14:creationId xmlns:p14="http://schemas.microsoft.com/office/powerpoint/2010/main" val="414259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627784" y="267494"/>
            <a:ext cx="3164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/>
              <a:t>A munkajog tárgya</a:t>
            </a:r>
          </a:p>
        </p:txBody>
      </p:sp>
      <p:sp>
        <p:nvSpPr>
          <p:cNvPr id="4" name="Téglalap 3"/>
          <p:cNvSpPr/>
          <p:nvPr/>
        </p:nvSpPr>
        <p:spPr>
          <a:xfrm>
            <a:off x="251520" y="1203598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Tág értelemben: minden munkavégzésre irányuló jogviszony </a:t>
            </a:r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Szűk </a:t>
            </a:r>
            <a:r>
              <a:rPr lang="hu-HU" dirty="0"/>
              <a:t>értelemben: csak a munkajogviszonyok </a:t>
            </a:r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r>
              <a:rPr lang="hu-HU" dirty="0" smtClean="0"/>
              <a:t>Egyéni </a:t>
            </a:r>
            <a:r>
              <a:rPr lang="hu-HU" dirty="0"/>
              <a:t>munkajog a munkaviszony alanyai (munkavállalók és munkáltatók) közötti, munkavégzésre irányuló jogviszonyok </a:t>
            </a:r>
          </a:p>
          <a:p>
            <a:endParaRPr lang="hu-HU" dirty="0" smtClean="0"/>
          </a:p>
          <a:p>
            <a:r>
              <a:rPr lang="hu-HU" dirty="0" smtClean="0"/>
              <a:t>Kollektív </a:t>
            </a:r>
            <a:r>
              <a:rPr lang="hu-HU" dirty="0"/>
              <a:t>munkajog a munkáltatói és munkavállalói érdekképviseletek egymás közti jogviszonya, együttműködése</a:t>
            </a:r>
          </a:p>
        </p:txBody>
      </p:sp>
    </p:spTree>
    <p:extLst>
      <p:ext uri="{BB962C8B-B14F-4D97-AF65-F5344CB8AC3E}">
        <p14:creationId xmlns:p14="http://schemas.microsoft.com/office/powerpoint/2010/main" val="267568928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339502"/>
            <a:ext cx="292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b="1" dirty="0"/>
              <a:t>Rendkívüli munkavégzés</a:t>
            </a:r>
            <a:endParaRPr lang="hu-HU" b="1" dirty="0"/>
          </a:p>
        </p:txBody>
      </p:sp>
      <p:sp>
        <p:nvSpPr>
          <p:cNvPr id="3" name="Téglalap 2"/>
          <p:cNvSpPr/>
          <p:nvPr/>
        </p:nvSpPr>
        <p:spPr>
          <a:xfrm>
            <a:off x="1043608" y="1419622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/>
              <a:t>Rendkívüli munkaidő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 munkaidő-beosztástól eltérő,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 munkaidőkereten felüli,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az elszámolási időszak alkalmazása esetén az ennek alapjául szolgáló heti munkaidőt meghaladó munkaidő,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az ügyelet tartama</a:t>
            </a: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32954013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79512" y="1347614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/>
              <a:t>A rendkívüli munkaidőt a munkavállaló kérése esetén írásban kell elrendelni</a:t>
            </a:r>
          </a:p>
          <a:p>
            <a:endParaRPr lang="hu-HU" dirty="0"/>
          </a:p>
          <a:p>
            <a:r>
              <a:rPr lang="hu-HU" b="1" dirty="0">
                <a:solidFill>
                  <a:schemeClr val="accent1"/>
                </a:solidFill>
              </a:rPr>
              <a:t>Nem korlátozott </a:t>
            </a:r>
            <a:r>
              <a:rPr lang="hu-HU" dirty="0"/>
              <a:t>a rendkívüli munkaidő elrendelése </a:t>
            </a:r>
            <a:r>
              <a:rPr lang="hu-HU" dirty="0">
                <a:solidFill>
                  <a:schemeClr val="accent1"/>
                </a:solidFill>
              </a:rPr>
              <a:t>baleset, elemi csapás, súlyos kár</a:t>
            </a:r>
            <a:r>
              <a:rPr lang="hu-HU" dirty="0"/>
              <a:t>, az </a:t>
            </a:r>
            <a:r>
              <a:rPr lang="hu-HU" dirty="0">
                <a:solidFill>
                  <a:schemeClr val="accent1"/>
                </a:solidFill>
              </a:rPr>
              <a:t>egészséget </a:t>
            </a:r>
            <a:r>
              <a:rPr lang="hu-HU" dirty="0"/>
              <a:t>vagy </a:t>
            </a:r>
            <a:r>
              <a:rPr lang="hu-HU" dirty="0">
                <a:solidFill>
                  <a:schemeClr val="accent1"/>
                </a:solidFill>
              </a:rPr>
              <a:t>a környezetet </a:t>
            </a:r>
            <a:r>
              <a:rPr lang="hu-HU" dirty="0"/>
              <a:t>fenyegető közvetlen és súlyos veszély </a:t>
            </a:r>
          </a:p>
          <a:p>
            <a:r>
              <a:rPr lang="hu-HU" dirty="0" smtClean="0"/>
              <a:t>megelőzése</a:t>
            </a:r>
            <a:r>
              <a:rPr lang="hu-HU" dirty="0"/>
              <a:t>, elhárítása érdekében</a:t>
            </a:r>
          </a:p>
          <a:p>
            <a:endParaRPr lang="hu-HU" dirty="0"/>
          </a:p>
          <a:p>
            <a:r>
              <a:rPr lang="hu-HU" dirty="0"/>
              <a:t>Teljes napi munkaidő esetén </a:t>
            </a:r>
            <a:r>
              <a:rPr lang="hu-HU" b="1" dirty="0">
                <a:solidFill>
                  <a:schemeClr val="accent1"/>
                </a:solidFill>
              </a:rPr>
              <a:t>naptári évenként kétszázötven óra rendkívüli </a:t>
            </a:r>
          </a:p>
          <a:p>
            <a:r>
              <a:rPr lang="hu-HU" b="1" dirty="0" smtClean="0">
                <a:solidFill>
                  <a:schemeClr val="accent1"/>
                </a:solidFill>
              </a:rPr>
              <a:t>munkaidő </a:t>
            </a:r>
            <a:r>
              <a:rPr lang="hu-HU" dirty="0"/>
              <a:t>rendelhető el</a:t>
            </a: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37553591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55576" y="195486"/>
            <a:ext cx="26917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/>
              <a:t>Ügyelet és készenlét</a:t>
            </a:r>
          </a:p>
        </p:txBody>
      </p:sp>
      <p:sp>
        <p:nvSpPr>
          <p:cNvPr id="3" name="Téglalap 2"/>
          <p:cNvSpPr/>
          <p:nvPr/>
        </p:nvSpPr>
        <p:spPr>
          <a:xfrm>
            <a:off x="827584" y="1563638"/>
            <a:ext cx="77586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Napi munkaidőn felüli rendelkezésre állás</a:t>
            </a:r>
          </a:p>
          <a:p>
            <a:r>
              <a:rPr lang="hu-HU" altLang="hu-HU" dirty="0"/>
              <a:t>Maximális ideje 24 óra (munkaidő beleszámít)</a:t>
            </a:r>
          </a:p>
          <a:p>
            <a:endParaRPr lang="hu-HU" altLang="hu-HU" dirty="0"/>
          </a:p>
          <a:p>
            <a:r>
              <a:rPr lang="hu-HU" b="1" dirty="0"/>
              <a:t>Ha a rendelkezésre állás helyét munkáltató meghatározza = </a:t>
            </a:r>
            <a:r>
              <a:rPr lang="hu-HU" b="1" dirty="0">
                <a:solidFill>
                  <a:schemeClr val="accent2"/>
                </a:solidFill>
              </a:rPr>
              <a:t>ügyelet</a:t>
            </a:r>
            <a:r>
              <a:rPr lang="hu-HU" b="1" dirty="0"/>
              <a:t>,</a:t>
            </a:r>
          </a:p>
          <a:p>
            <a:endParaRPr lang="hu-HU" b="1" dirty="0">
              <a:solidFill>
                <a:srgbClr val="FFFF00"/>
              </a:solidFill>
            </a:endParaRPr>
          </a:p>
          <a:p>
            <a:r>
              <a:rPr lang="hu-HU" b="1" dirty="0">
                <a:solidFill>
                  <a:schemeClr val="accent2"/>
                </a:solidFill>
              </a:rPr>
              <a:t>készenlét</a:t>
            </a:r>
            <a:r>
              <a:rPr lang="hu-HU" b="1" dirty="0"/>
              <a:t> = a munkavállaló határozza meg  tartózkodási helyét oly módon, hogy a munkáltató utasítása esetén haladéktalanul rendelkezésre álljon</a:t>
            </a:r>
            <a:endParaRPr lang="hu-HU" altLang="hu-HU" b="1" dirty="0"/>
          </a:p>
        </p:txBody>
      </p:sp>
    </p:spTree>
    <p:extLst>
      <p:ext uri="{BB962C8B-B14F-4D97-AF65-F5344CB8AC3E}">
        <p14:creationId xmlns:p14="http://schemas.microsoft.com/office/powerpoint/2010/main" val="78890388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467544" y="411510"/>
            <a:ext cx="15263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/>
              <a:t>Szabadság</a:t>
            </a:r>
          </a:p>
        </p:txBody>
      </p:sp>
      <p:sp>
        <p:nvSpPr>
          <p:cNvPr id="3" name="Téglalap 2"/>
          <p:cNvSpPr/>
          <p:nvPr/>
        </p:nvSpPr>
        <p:spPr>
          <a:xfrm>
            <a:off x="251520" y="922662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Munkáltató köteles a munkavállaló díjazását teljesíteni, anélkül, hogy az teljesítené  munkavégzési kötelezettségét</a:t>
            </a:r>
          </a:p>
          <a:p>
            <a:endParaRPr lang="hu-HU" altLang="hu-HU" dirty="0"/>
          </a:p>
          <a:p>
            <a:r>
              <a:rPr lang="hu-HU" altLang="hu-HU" dirty="0"/>
              <a:t>2 részből áll</a:t>
            </a:r>
          </a:p>
          <a:p>
            <a:endParaRPr lang="hu-HU" altLang="hu-HU" dirty="0"/>
          </a:p>
          <a:p>
            <a:r>
              <a:rPr lang="hu-HU" altLang="hu-HU" b="1" dirty="0">
                <a:solidFill>
                  <a:schemeClr val="accent1"/>
                </a:solidFill>
              </a:rPr>
              <a:t>alapszabadság </a:t>
            </a:r>
            <a:r>
              <a:rPr lang="hu-HU" altLang="hu-HU" b="1" dirty="0" smtClean="0">
                <a:solidFill>
                  <a:schemeClr val="accent1"/>
                </a:solidFill>
              </a:rPr>
              <a:t>			+ 	pótszabadság</a:t>
            </a:r>
            <a:endParaRPr lang="hu-HU" altLang="hu-HU" b="1" dirty="0">
              <a:solidFill>
                <a:schemeClr val="accent1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107504" y="3464242"/>
            <a:ext cx="2693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Alapszabadság mértéke: 20 nap</a:t>
            </a:r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4067944" y="27663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hu-HU" altLang="hu-HU" b="1" dirty="0"/>
              <a:t>Pótszabadság  jár:</a:t>
            </a:r>
          </a:p>
          <a:p>
            <a:pPr>
              <a:lnSpc>
                <a:spcPct val="80000"/>
              </a:lnSpc>
            </a:pPr>
            <a:endParaRPr lang="hu-HU" altLang="hu-HU" b="1" dirty="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b="1" dirty="0"/>
              <a:t>kor, </a:t>
            </a:r>
            <a:endParaRPr lang="hu-HU" altLang="hu-HU" b="1" dirty="0" smtClean="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b="1" dirty="0" smtClean="0"/>
              <a:t>egészségi </a:t>
            </a:r>
            <a:r>
              <a:rPr lang="hu-HU" altLang="hu-HU" b="1" dirty="0"/>
              <a:t>állapot</a:t>
            </a:r>
            <a:r>
              <a:rPr lang="hu-HU" altLang="hu-HU" b="1" dirty="0" smtClean="0"/>
              <a:t>,</a:t>
            </a: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b="1" dirty="0" smtClean="0"/>
              <a:t>családi </a:t>
            </a:r>
            <a:r>
              <a:rPr lang="hu-HU" altLang="hu-HU" b="1" dirty="0"/>
              <a:t>helyzet alapján</a:t>
            </a:r>
          </a:p>
        </p:txBody>
      </p:sp>
    </p:spTree>
    <p:extLst>
      <p:ext uri="{BB962C8B-B14F-4D97-AF65-F5344CB8AC3E}">
        <p14:creationId xmlns:p14="http://schemas.microsoft.com/office/powerpoint/2010/main" val="323613973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/>
          <p:cNvSpPr/>
          <p:nvPr/>
        </p:nvSpPr>
        <p:spPr>
          <a:xfrm>
            <a:off x="2339752" y="1332059"/>
            <a:ext cx="2952328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hu-HU" altLang="hu-HU" sz="1600" u="sng" dirty="0">
                <a:solidFill>
                  <a:schemeClr val="accent2"/>
                </a:solidFill>
              </a:rPr>
              <a:t>Családi kedvezménnyel </a:t>
            </a:r>
            <a:r>
              <a:rPr lang="hu-HU" altLang="hu-HU" sz="1600" u="sng" dirty="0" smtClean="0">
                <a:solidFill>
                  <a:schemeClr val="accent2"/>
                </a:solidFill>
              </a:rPr>
              <a:t>össze-függésben:</a:t>
            </a:r>
          </a:p>
          <a:p>
            <a:pPr>
              <a:lnSpc>
                <a:spcPct val="80000"/>
              </a:lnSpc>
              <a:defRPr/>
            </a:pPr>
            <a:endParaRPr lang="hu-HU" altLang="hu-HU" sz="1600" u="sng" dirty="0">
              <a:solidFill>
                <a:schemeClr val="accent2"/>
              </a:solidFill>
            </a:endParaRPr>
          </a:p>
          <a:p>
            <a:r>
              <a:rPr lang="hu-HU" altLang="hu-HU" sz="1400" i="1" dirty="0"/>
              <a:t>egy </a:t>
            </a:r>
            <a:r>
              <a:rPr lang="hu-HU" altLang="hu-HU" sz="1400" dirty="0"/>
              <a:t>gyermeke után </a:t>
            </a:r>
            <a:r>
              <a:rPr lang="hu-HU" altLang="hu-HU" sz="1400" b="1" dirty="0">
                <a:solidFill>
                  <a:schemeClr val="accent2"/>
                </a:solidFill>
              </a:rPr>
              <a:t>2</a:t>
            </a:r>
            <a:r>
              <a:rPr lang="hu-HU" altLang="hu-HU" sz="1400" dirty="0">
                <a:solidFill>
                  <a:schemeClr val="accent2"/>
                </a:solidFill>
              </a:rPr>
              <a:t>,</a:t>
            </a:r>
          </a:p>
          <a:p>
            <a:r>
              <a:rPr lang="hu-HU" altLang="hu-HU" sz="1400" i="1" dirty="0"/>
              <a:t>kettő </a:t>
            </a:r>
            <a:r>
              <a:rPr lang="hu-HU" altLang="hu-HU" sz="1400" dirty="0"/>
              <a:t>gyermeke után </a:t>
            </a:r>
            <a:r>
              <a:rPr lang="hu-HU" altLang="hu-HU" sz="1400" b="1" dirty="0">
                <a:solidFill>
                  <a:schemeClr val="accent2"/>
                </a:solidFill>
              </a:rPr>
              <a:t>4</a:t>
            </a:r>
            <a:r>
              <a:rPr lang="hu-HU" altLang="hu-HU" sz="1400" dirty="0"/>
              <a:t>,</a:t>
            </a:r>
          </a:p>
          <a:p>
            <a:r>
              <a:rPr lang="hu-HU" altLang="hu-HU" sz="1400" dirty="0"/>
              <a:t>kettőnél </a:t>
            </a:r>
            <a:r>
              <a:rPr lang="hu-HU" altLang="hu-HU" sz="1400" i="1" dirty="0"/>
              <a:t>több</a:t>
            </a:r>
            <a:r>
              <a:rPr lang="hu-HU" altLang="hu-HU" sz="1400" dirty="0"/>
              <a:t> gyermeke után összesen </a:t>
            </a:r>
            <a:r>
              <a:rPr lang="hu-HU" altLang="hu-HU" sz="1400" b="1" dirty="0">
                <a:solidFill>
                  <a:schemeClr val="accent2"/>
                </a:solidFill>
              </a:rPr>
              <a:t>7</a:t>
            </a:r>
          </a:p>
          <a:p>
            <a:pPr>
              <a:buFont typeface="Wingdings" pitchFamily="2" charset="2"/>
              <a:buNone/>
            </a:pPr>
            <a:r>
              <a:rPr lang="hu-HU" altLang="hu-HU" sz="1400" dirty="0"/>
              <a:t>munkanap</a:t>
            </a:r>
            <a:r>
              <a:rPr lang="hu-HU" altLang="hu-HU" sz="1400" dirty="0">
                <a:solidFill>
                  <a:schemeClr val="accent2"/>
                </a:solidFill>
              </a:rPr>
              <a:t> pótszabadság</a:t>
            </a:r>
            <a:r>
              <a:rPr lang="hu-HU" altLang="hu-HU" sz="1400" dirty="0"/>
              <a:t> jár.</a:t>
            </a:r>
          </a:p>
          <a:p>
            <a:endParaRPr lang="hu-HU" altLang="hu-HU" sz="1400" dirty="0"/>
          </a:p>
        </p:txBody>
      </p:sp>
      <p:sp>
        <p:nvSpPr>
          <p:cNvPr id="6" name="Téglalap 5"/>
          <p:cNvSpPr/>
          <p:nvPr/>
        </p:nvSpPr>
        <p:spPr>
          <a:xfrm>
            <a:off x="179512" y="1312539"/>
            <a:ext cx="2123728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hu-HU" sz="1600" u="sng" dirty="0" smtClean="0">
                <a:solidFill>
                  <a:schemeClr val="accent2"/>
                </a:solidFill>
              </a:rPr>
              <a:t>Életkoron alapuló</a:t>
            </a:r>
          </a:p>
          <a:p>
            <a:pPr>
              <a:lnSpc>
                <a:spcPct val="80000"/>
              </a:lnSpc>
              <a:defRPr/>
            </a:pPr>
            <a:endParaRPr lang="hu-HU" sz="1600" u="sng" dirty="0" smtClean="0"/>
          </a:p>
          <a:p>
            <a:pPr>
              <a:lnSpc>
                <a:spcPct val="80000"/>
              </a:lnSpc>
              <a:defRPr/>
            </a:pPr>
            <a:r>
              <a:rPr lang="hu-HU" sz="1600" dirty="0" smtClean="0"/>
              <a:t>20-on </a:t>
            </a:r>
            <a:r>
              <a:rPr lang="hu-HU" sz="1600" dirty="0"/>
              <a:t>felüli napok </a:t>
            </a:r>
            <a:endParaRPr lang="hu-HU" sz="1600" dirty="0" smtClean="0"/>
          </a:p>
          <a:p>
            <a:pPr>
              <a:lnSpc>
                <a:spcPct val="80000"/>
              </a:lnSpc>
              <a:defRPr/>
            </a:pPr>
            <a:r>
              <a:rPr lang="hu-HU" sz="1600" dirty="0" smtClean="0"/>
              <a:t>pótszabadságok</a:t>
            </a:r>
            <a:endParaRPr lang="hu-HU" sz="1600" dirty="0"/>
          </a:p>
          <a:p>
            <a:pPr>
              <a:lnSpc>
                <a:spcPct val="80000"/>
              </a:lnSpc>
              <a:defRPr/>
            </a:pPr>
            <a:endParaRPr lang="hu-HU" sz="1600" b="1" i="1" dirty="0"/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25.</a:t>
            </a:r>
            <a:r>
              <a:rPr lang="hu-HU" sz="1600" b="1" dirty="0"/>
              <a:t> életévétől +1</a:t>
            </a:r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28.</a:t>
            </a:r>
            <a:r>
              <a:rPr lang="hu-HU" sz="1600" b="1" dirty="0"/>
              <a:t> életévétől +2</a:t>
            </a:r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31. </a:t>
            </a:r>
            <a:r>
              <a:rPr lang="hu-HU" sz="1600" b="1" dirty="0"/>
              <a:t>életévétől +3</a:t>
            </a:r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33.</a:t>
            </a:r>
            <a:r>
              <a:rPr lang="hu-HU" sz="1600" b="1" dirty="0"/>
              <a:t> életévétől +4</a:t>
            </a:r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35.</a:t>
            </a:r>
            <a:r>
              <a:rPr lang="hu-HU" sz="1600" b="1" dirty="0"/>
              <a:t> életévétől +5</a:t>
            </a:r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37. </a:t>
            </a:r>
            <a:r>
              <a:rPr lang="hu-HU" sz="1600" b="1" dirty="0"/>
              <a:t>életévétől +6</a:t>
            </a:r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39. </a:t>
            </a:r>
            <a:r>
              <a:rPr lang="hu-HU" sz="1600" b="1" dirty="0"/>
              <a:t>életévétől +7</a:t>
            </a:r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41. </a:t>
            </a:r>
            <a:r>
              <a:rPr lang="hu-HU" sz="1600" b="1" dirty="0"/>
              <a:t>életévétől +8</a:t>
            </a:r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43. </a:t>
            </a:r>
            <a:r>
              <a:rPr lang="hu-HU" sz="1600" b="1" dirty="0"/>
              <a:t>életévétől +9</a:t>
            </a:r>
          </a:p>
          <a:p>
            <a:pPr>
              <a:lnSpc>
                <a:spcPct val="80000"/>
              </a:lnSpc>
              <a:defRPr/>
            </a:pPr>
            <a:r>
              <a:rPr lang="hu-HU" sz="1600" b="1" i="1" dirty="0"/>
              <a:t>45. é</a:t>
            </a:r>
            <a:r>
              <a:rPr lang="hu-HU" sz="1600" b="1" dirty="0"/>
              <a:t>letévétől +10 </a:t>
            </a:r>
            <a:endParaRPr lang="hu-HU" sz="1600" b="1" dirty="0" smtClean="0"/>
          </a:p>
          <a:p>
            <a:pPr>
              <a:lnSpc>
                <a:spcPct val="80000"/>
              </a:lnSpc>
              <a:defRPr/>
            </a:pPr>
            <a:r>
              <a:rPr lang="hu-HU" sz="1600" b="1" dirty="0"/>
              <a:t>	</a:t>
            </a:r>
            <a:r>
              <a:rPr lang="hu-HU" sz="1600" b="1" dirty="0" smtClean="0"/>
              <a:t>munkanap </a:t>
            </a:r>
            <a:endParaRPr lang="hu-HU" sz="1600" b="1" dirty="0"/>
          </a:p>
          <a:p>
            <a:pPr>
              <a:lnSpc>
                <a:spcPct val="80000"/>
              </a:lnSpc>
              <a:defRPr/>
            </a:pPr>
            <a:endParaRPr lang="hu-HU" sz="1600" b="1" dirty="0"/>
          </a:p>
          <a:p>
            <a:pPr>
              <a:lnSpc>
                <a:spcPct val="80000"/>
              </a:lnSpc>
              <a:defRPr/>
            </a:pPr>
            <a:r>
              <a:rPr lang="hu-HU" sz="1600" b="1" dirty="0"/>
              <a:t>(betöltött életévtől)</a:t>
            </a:r>
          </a:p>
        </p:txBody>
      </p:sp>
      <p:sp>
        <p:nvSpPr>
          <p:cNvPr id="8" name="Téglalap 7"/>
          <p:cNvSpPr/>
          <p:nvPr/>
        </p:nvSpPr>
        <p:spPr>
          <a:xfrm>
            <a:off x="5436096" y="1329406"/>
            <a:ext cx="3600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sz="1600" u="sng" dirty="0">
                <a:solidFill>
                  <a:schemeClr val="accent2"/>
                </a:solidFill>
              </a:rPr>
              <a:t>Egészségügyi-, munkavégzési helyzetre tekintettel:</a:t>
            </a:r>
          </a:p>
          <a:p>
            <a:endParaRPr lang="hu-HU" altLang="hu-HU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sz="1400" b="1" dirty="0" smtClean="0"/>
              <a:t>föld </a:t>
            </a:r>
            <a:r>
              <a:rPr lang="hu-HU" altLang="hu-HU" sz="1400" b="1" dirty="0"/>
              <a:t>alatt állandó jelleggel vagy </a:t>
            </a:r>
            <a:endParaRPr lang="hu-HU" altLang="hu-HU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sz="1400" b="1" dirty="0" smtClean="0"/>
              <a:t>az </a:t>
            </a:r>
            <a:r>
              <a:rPr lang="hu-HU" altLang="hu-HU" sz="1400" b="1" dirty="0"/>
              <a:t>ionizáló sugárzásnak kitett </a:t>
            </a:r>
            <a:endParaRPr lang="hu-HU" altLang="hu-HU" sz="1400" b="1" dirty="0" smtClean="0"/>
          </a:p>
          <a:p>
            <a:r>
              <a:rPr lang="hu-HU" altLang="hu-HU" sz="1400" b="1" dirty="0" smtClean="0"/>
              <a:t>munkahelyen </a:t>
            </a:r>
            <a:r>
              <a:rPr lang="hu-HU" altLang="hu-HU" sz="1400" b="1" dirty="0"/>
              <a:t>naponta legalább 3 órát </a:t>
            </a:r>
            <a:endParaRPr lang="hu-HU" altLang="hu-HU" sz="1400" b="1" dirty="0" smtClean="0"/>
          </a:p>
          <a:p>
            <a:r>
              <a:rPr lang="hu-HU" altLang="hu-HU" sz="1400" b="1" dirty="0" smtClean="0"/>
              <a:t>dolgozónak </a:t>
            </a:r>
            <a:endParaRPr lang="hu-HU" altLang="hu-HU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sz="1400" b="1" dirty="0"/>
              <a:t>legalább 50 %-</a:t>
            </a:r>
            <a:r>
              <a:rPr lang="hu-HU" altLang="hu-HU" sz="1400" b="1" dirty="0" err="1"/>
              <a:t>os</a:t>
            </a:r>
            <a:r>
              <a:rPr lang="hu-HU" altLang="hu-HU" sz="1400" b="1" dirty="0"/>
              <a:t> </a:t>
            </a:r>
            <a:r>
              <a:rPr lang="hu-HU" altLang="hu-HU" sz="1400" b="1" dirty="0" smtClean="0"/>
              <a:t>egészség-</a:t>
            </a:r>
          </a:p>
          <a:p>
            <a:r>
              <a:rPr lang="hu-HU" altLang="hu-HU" sz="1400" b="1" dirty="0" smtClean="0"/>
              <a:t>károsodású</a:t>
            </a:r>
            <a:endParaRPr lang="hu-HU" altLang="hu-H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sz="1400" b="1" dirty="0"/>
              <a:t>fogyatékossági támogatásra jogosult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sz="1400" b="1" dirty="0"/>
              <a:t>vakok személyi járadékára jogosult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sz="1400" b="1" dirty="0"/>
              <a:t>fiatalnak, addig az évig, amig a 18-at betölti</a:t>
            </a:r>
            <a:endParaRPr lang="hu-HU" altLang="hu-H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altLang="hu-HU" sz="1400" dirty="0"/>
          </a:p>
        </p:txBody>
      </p:sp>
    </p:spTree>
    <p:extLst>
      <p:ext uri="{BB962C8B-B14F-4D97-AF65-F5344CB8AC3E}">
        <p14:creationId xmlns:p14="http://schemas.microsoft.com/office/powerpoint/2010/main" val="31219398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395536" y="1419622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>
                <a:solidFill>
                  <a:schemeClr val="accent2"/>
                </a:solidFill>
              </a:rPr>
              <a:t>BETEGSZABADSÁG</a:t>
            </a:r>
            <a:r>
              <a:rPr lang="hu-HU" altLang="hu-HU" b="1" dirty="0">
                <a:solidFill>
                  <a:srgbClr val="FFCC00"/>
                </a:solidFill>
              </a:rPr>
              <a:t> </a:t>
            </a:r>
            <a:r>
              <a:rPr lang="hu-HU" altLang="hu-HU" b="1" dirty="0"/>
              <a:t>(15 munkanapra a távolléti díj 70 %-a jár)</a:t>
            </a:r>
          </a:p>
          <a:p>
            <a:endParaRPr lang="hu-HU" altLang="hu-HU" b="1" dirty="0"/>
          </a:p>
          <a:p>
            <a:pPr>
              <a:buNone/>
            </a:pPr>
            <a:r>
              <a:rPr lang="hu-HU" b="1" dirty="0">
                <a:solidFill>
                  <a:schemeClr val="accent2"/>
                </a:solidFill>
              </a:rPr>
              <a:t>SZÜLÉSI SZABADSÁG</a:t>
            </a:r>
          </a:p>
          <a:p>
            <a:r>
              <a:rPr lang="hu-HU" dirty="0"/>
              <a:t>Az anya (vagy örökbefogadó nő) egybefüggő 24 hét szülési szabadságra jogosult azzal, hogy ebből két hetet köteles igénybe venni</a:t>
            </a:r>
            <a:endParaRPr lang="hu-HU" altLang="hu-HU" b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4624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899592" y="339502"/>
            <a:ext cx="3788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hu-HU" altLang="hu-HU" b="1" dirty="0">
                <a:solidFill>
                  <a:schemeClr val="accent2"/>
                </a:solidFill>
              </a:rPr>
              <a:t>FIZETÉS </a:t>
            </a:r>
            <a:r>
              <a:rPr lang="hu-HU" altLang="hu-HU" b="1" dirty="0" smtClean="0">
                <a:solidFill>
                  <a:schemeClr val="accent2"/>
                </a:solidFill>
              </a:rPr>
              <a:t>NÉLKÜLI SZABADSÁG </a:t>
            </a:r>
            <a:endParaRPr lang="hu-HU" altLang="hu-HU" b="1" dirty="0">
              <a:solidFill>
                <a:schemeClr val="accent2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61491" y="1563638"/>
            <a:ext cx="9073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 </a:t>
            </a:r>
            <a:r>
              <a:rPr lang="hu-HU" dirty="0"/>
              <a:t>munkavállaló gyermeke harmadik életéve betöltéséig - a gyermek gondozása </a:t>
            </a:r>
            <a:r>
              <a:rPr lang="hu-HU" dirty="0" smtClean="0"/>
              <a:t>céljából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</a:t>
            </a:r>
            <a:r>
              <a:rPr lang="hu-HU" dirty="0" smtClean="0"/>
              <a:t> </a:t>
            </a:r>
            <a:r>
              <a:rPr lang="hu-HU" dirty="0"/>
              <a:t>gyermek személyes gondozása érdekében gyermek tízedik életéve betöltéséig a </a:t>
            </a:r>
            <a:endParaRPr lang="hu-HU" dirty="0" smtClean="0"/>
          </a:p>
          <a:p>
            <a:r>
              <a:rPr lang="hu-HU" dirty="0" smtClean="0"/>
              <a:t>gyermekgondozási </a:t>
            </a:r>
            <a:r>
              <a:rPr lang="hu-HU" dirty="0"/>
              <a:t>segély, gyermekgondozást segítő ellátás folyósításának tartama </a:t>
            </a:r>
            <a:endParaRPr lang="hu-HU" dirty="0" smtClean="0"/>
          </a:p>
          <a:p>
            <a:r>
              <a:rPr lang="hu-HU" dirty="0" smtClean="0"/>
              <a:t>alatt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hozzátartozó </a:t>
            </a:r>
            <a:r>
              <a:rPr lang="hu-HU" dirty="0"/>
              <a:t>tartós - előreláthatólag harminc napot meghaladó - személyes ápolása céljából, az ápolás idejére, de legfeljebb két </a:t>
            </a:r>
            <a:r>
              <a:rPr lang="hu-HU" dirty="0" smtClean="0"/>
              <a:t>évre.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343624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41151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Szabadság idejének meghatározása munkáltató joga </a:t>
            </a:r>
          </a:p>
          <a:p>
            <a:r>
              <a:rPr lang="hu-HU" altLang="hu-HU" b="1" dirty="0">
                <a:solidFill>
                  <a:schemeClr val="accent2"/>
                </a:solidFill>
              </a:rPr>
              <a:t>DE</a:t>
            </a:r>
          </a:p>
          <a:p>
            <a:r>
              <a:rPr lang="hu-HU" altLang="hu-HU" dirty="0"/>
              <a:t>A munkáltató évente </a:t>
            </a:r>
            <a:r>
              <a:rPr lang="hu-HU" altLang="hu-HU" sz="5400" b="1" dirty="0">
                <a:solidFill>
                  <a:schemeClr val="accent2"/>
                </a:solidFill>
              </a:rPr>
              <a:t>7</a:t>
            </a:r>
            <a:r>
              <a:rPr lang="hu-HU" altLang="hu-HU" dirty="0"/>
              <a:t> munkanap szabadságot - a munkaviszony első három hónapját kivéve - legfeljebb 2 részletben a munkavállaló </a:t>
            </a:r>
            <a:endParaRPr lang="hu-HU" altLang="hu-HU" dirty="0" smtClean="0"/>
          </a:p>
          <a:p>
            <a:r>
              <a:rPr lang="hu-HU" altLang="hu-HU" dirty="0" smtClean="0"/>
              <a:t>kérésének </a:t>
            </a:r>
            <a:r>
              <a:rPr lang="hu-HU" altLang="hu-HU" dirty="0"/>
              <a:t>megfelelő időpontban köteles kiadni.  </a:t>
            </a:r>
            <a:r>
              <a:rPr lang="hu-HU" altLang="hu-HU" sz="1200" dirty="0"/>
              <a:t>(15 nappal előtte be kell jelenteni)</a:t>
            </a:r>
          </a:p>
          <a:p>
            <a:pPr>
              <a:buFont typeface="Wingdings" pitchFamily="2" charset="2"/>
              <a:buNone/>
            </a:pPr>
            <a:endParaRPr lang="hu-HU" altLang="hu-HU" sz="1600" dirty="0"/>
          </a:p>
          <a:p>
            <a:r>
              <a:rPr lang="hu-HU" altLang="hu-HU" dirty="0"/>
              <a:t>A szabadságot úgy kiadni, hogy legalább összefüggő 14 napot elérjen.</a:t>
            </a:r>
          </a:p>
        </p:txBody>
      </p:sp>
    </p:spTree>
    <p:extLst>
      <p:ext uri="{BB962C8B-B14F-4D97-AF65-F5344CB8AC3E}">
        <p14:creationId xmlns:p14="http://schemas.microsoft.com/office/powerpoint/2010/main" val="227456260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>
                <a:latin typeface="+mj-lt"/>
              </a:rPr>
              <a:t>A munka díjazása</a:t>
            </a:r>
            <a:endParaRPr lang="ko-KR" altLang="en-US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latin typeface="+mn-lt"/>
              </a:rPr>
              <a:t>Insert the title of your subtitle Here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732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755576" y="555526"/>
            <a:ext cx="777686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u-HU" sz="2000" b="1" dirty="0">
              <a:solidFill>
                <a:srgbClr val="FFFF00"/>
              </a:solidFill>
            </a:endParaRPr>
          </a:p>
          <a:p>
            <a:endParaRPr lang="hu-HU" sz="2000" b="1" dirty="0">
              <a:solidFill>
                <a:srgbClr val="FFFF00"/>
              </a:solidFill>
            </a:endParaRPr>
          </a:p>
          <a:p>
            <a:r>
              <a:rPr lang="hu-HU" dirty="0"/>
              <a:t>a </a:t>
            </a:r>
            <a:r>
              <a:rPr lang="hu-HU" b="1" dirty="0"/>
              <a:t>munkaviszonyra tekintettel járó ellenszolgáltatás</a:t>
            </a:r>
            <a:r>
              <a:rPr lang="hu-HU" dirty="0"/>
              <a:t>, amely közvetlenül nem függ a munkáltató gazdálkodásának </a:t>
            </a:r>
            <a:r>
              <a:rPr lang="hu-HU" dirty="0" smtClean="0"/>
              <a:t>eredményességétől. 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1043608" y="186194"/>
            <a:ext cx="1573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/>
              <a:t>A munkabér </a:t>
            </a:r>
          </a:p>
        </p:txBody>
      </p:sp>
    </p:spTree>
    <p:extLst>
      <p:ext uri="{BB962C8B-B14F-4D97-AF65-F5344CB8AC3E}">
        <p14:creationId xmlns:p14="http://schemas.microsoft.com/office/powerpoint/2010/main" val="3104965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Chart 4">
            <a:extLst>
              <a:ext uri="{FF2B5EF4-FFF2-40B4-BE49-F238E27FC236}">
                <a16:creationId xmlns:a16="http://schemas.microsoft.com/office/drawing/2014/main" id="{F4B0F4C3-D6B7-414A-BB2D-BB3474BB3C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0202820"/>
              </p:ext>
            </p:extLst>
          </p:nvPr>
        </p:nvGraphicFramePr>
        <p:xfrm>
          <a:off x="2897967" y="1358552"/>
          <a:ext cx="3316861" cy="3102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73028" y="188868"/>
            <a:ext cx="7056784" cy="576064"/>
          </a:xfrm>
        </p:spPr>
        <p:txBody>
          <a:bodyPr/>
          <a:lstStyle/>
          <a:p>
            <a:r>
              <a:rPr lang="hu-HU" sz="2400" dirty="0"/>
              <a:t>Munkaviszony szabályozása tág értelemben</a:t>
            </a:r>
            <a:endParaRPr lang="ko-KR" alt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3672642" y="2060805"/>
            <a:ext cx="1703904" cy="170390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Block Arc 14"/>
          <p:cNvSpPr/>
          <p:nvPr/>
        </p:nvSpPr>
        <p:spPr>
          <a:xfrm rot="16200000">
            <a:off x="4193709" y="2581656"/>
            <a:ext cx="661771" cy="66220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0" name="Elbow Connector 9"/>
          <p:cNvCxnSpPr>
            <a:stCxn id="17" idx="3"/>
          </p:cNvCxnSpPr>
          <p:nvPr/>
        </p:nvCxnSpPr>
        <p:spPr>
          <a:xfrm>
            <a:off x="2979482" y="1430606"/>
            <a:ext cx="821938" cy="327950"/>
          </a:xfrm>
          <a:prstGeom prst="bentConnector3">
            <a:avLst>
              <a:gd name="adj1" fmla="val 101272"/>
            </a:avLst>
          </a:prstGeom>
          <a:ln w="25400"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16" idx="1"/>
          </p:cNvCxnSpPr>
          <p:nvPr/>
        </p:nvCxnSpPr>
        <p:spPr>
          <a:xfrm rot="10800000" flipV="1">
            <a:off x="5354486" y="1430606"/>
            <a:ext cx="379663" cy="327950"/>
          </a:xfrm>
          <a:prstGeom prst="bentConnector3">
            <a:avLst>
              <a:gd name="adj1" fmla="val 100263"/>
            </a:avLst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34148" y="1276717"/>
            <a:ext cx="2539483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hu-HU" altLang="ko-KR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Versenyszféra munkajoga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9999" y="1276717"/>
            <a:ext cx="2539483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r>
              <a:rPr lang="hu-HU" altLang="ko-KR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Közszféra Munkajoga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341" y="1830610"/>
            <a:ext cx="2751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/>
              <a:t>Közalkalmazotti jogviszony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/>
              <a:t>Közszolgálati </a:t>
            </a:r>
            <a:r>
              <a:rPr lang="hu-HU" sz="1200" dirty="0"/>
              <a:t>tisztviselői jogviszony </a:t>
            </a:r>
            <a:endParaRPr lang="hu-HU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/>
              <a:t>Szolgálati </a:t>
            </a:r>
            <a:r>
              <a:rPr lang="hu-HU" sz="1200" dirty="0"/>
              <a:t>jogviszonyok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35324" y="1606029"/>
            <a:ext cx="2539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Munkaviszony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Kép 26">
            <a:extLst>
              <a:ext uri="{FF2B5EF4-FFF2-40B4-BE49-F238E27FC236}">
                <a16:creationId xmlns:a16="http://schemas.microsoft.com/office/drawing/2014/main" id="{6C974DD8-05F0-4A06-939E-38BE42CBE8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28" name="TextBox 17"/>
          <p:cNvSpPr txBox="1"/>
          <p:nvPr/>
        </p:nvSpPr>
        <p:spPr>
          <a:xfrm>
            <a:off x="6402451" y="3347798"/>
            <a:ext cx="2539483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altLang="ko-KR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Munkavégzésre irányuló egyéb jogviszony (Ptk. </a:t>
            </a:r>
            <a:r>
              <a:rPr lang="hu-HU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hu-HU" altLang="ko-KR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lapján)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Elbow Connector 12"/>
          <p:cNvCxnSpPr/>
          <p:nvPr/>
        </p:nvCxnSpPr>
        <p:spPr>
          <a:xfrm rot="10800000" flipV="1">
            <a:off x="5193615" y="3640456"/>
            <a:ext cx="1915211" cy="41230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églalap 31"/>
          <p:cNvSpPr/>
          <p:nvPr/>
        </p:nvSpPr>
        <p:spPr>
          <a:xfrm>
            <a:off x="6246008" y="4230683"/>
            <a:ext cx="2852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200" dirty="0"/>
              <a:t>megbízási jogviszony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200" dirty="0"/>
              <a:t>vállalkozási jogviszony</a:t>
            </a:r>
          </a:p>
        </p:txBody>
      </p:sp>
    </p:spTree>
    <p:extLst>
      <p:ext uri="{BB962C8B-B14F-4D97-AF65-F5344CB8AC3E}">
        <p14:creationId xmlns:p14="http://schemas.microsoft.com/office/powerpoint/2010/main" val="57204049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A munkabér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11215" y="1611793"/>
            <a:ext cx="1296144" cy="12961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1331640" y="1539785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432937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195736" y="1611793"/>
            <a:ext cx="1296144" cy="129614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3016161" y="1539785"/>
            <a:ext cx="57606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117458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2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880257" y="1611793"/>
            <a:ext cx="1296144" cy="12961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13"/>
          <p:cNvSpPr/>
          <p:nvPr/>
        </p:nvSpPr>
        <p:spPr>
          <a:xfrm>
            <a:off x="4700682" y="1539785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801979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3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564778" y="1611793"/>
            <a:ext cx="1296144" cy="129614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6385203" y="1539785"/>
            <a:ext cx="57606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486500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4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7249299" y="1611793"/>
            <a:ext cx="1296144" cy="12961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Oval 21"/>
          <p:cNvSpPr/>
          <p:nvPr/>
        </p:nvSpPr>
        <p:spPr>
          <a:xfrm>
            <a:off x="8069724" y="1539785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8171021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5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42113" y="3198521"/>
            <a:ext cx="1699847" cy="1232690"/>
            <a:chOff x="803640" y="3362835"/>
            <a:chExt cx="2059657" cy="1232690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764528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sz="1200" dirty="0"/>
                <a:t>legalább a kötelező </a:t>
              </a:r>
              <a:endParaRPr lang="hu-HU" sz="1200" dirty="0" smtClean="0"/>
            </a:p>
            <a:p>
              <a:r>
                <a:rPr lang="hu-HU" sz="1200" dirty="0" smtClean="0"/>
                <a:t>legkisebb </a:t>
              </a:r>
              <a:r>
                <a:rPr lang="hu-HU" sz="1200" dirty="0"/>
                <a:t>munkabért kell </a:t>
              </a:r>
              <a:r>
                <a:rPr lang="hu-HU" sz="1200" dirty="0" smtClean="0"/>
                <a:t>meghatározni.</a:t>
              </a:r>
              <a:endParaRPr lang="hu-HU" sz="1200" dirty="0"/>
            </a:p>
            <a:p>
              <a:pPr algn="ct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sz="1200" b="1" dirty="0">
                  <a:solidFill>
                    <a:schemeClr val="accent1"/>
                  </a:solidFill>
                </a:rPr>
                <a:t>Alapbérként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027072" y="3198521"/>
            <a:ext cx="1824848" cy="1417356"/>
            <a:chOff x="803640" y="3362835"/>
            <a:chExt cx="2211117" cy="1417356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21111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sz="1200" dirty="0"/>
                <a:t>a munkavállalót a </a:t>
              </a:r>
              <a:endParaRPr lang="hu-HU" sz="1200" dirty="0" smtClean="0"/>
            </a:p>
            <a:p>
              <a:r>
                <a:rPr lang="hu-HU" sz="1200" dirty="0" smtClean="0"/>
                <a:t>rendes </a:t>
              </a:r>
              <a:r>
                <a:rPr lang="hu-HU" sz="1200" dirty="0"/>
                <a:t>munkaidőre járó munkabérén felül illeti </a:t>
              </a:r>
              <a:endParaRPr lang="hu-HU" sz="1200" dirty="0" smtClean="0"/>
            </a:p>
            <a:p>
              <a:r>
                <a:rPr lang="hu-HU" sz="1200" dirty="0"/>
                <a:t>m</a:t>
              </a:r>
              <a:r>
                <a:rPr lang="hu-HU" sz="1200" dirty="0" smtClean="0"/>
                <a:t>eg. </a:t>
              </a:r>
            </a:p>
            <a:p>
              <a:r>
                <a:rPr lang="hu-HU" sz="1200" dirty="0" smtClean="0"/>
                <a:t>Alapja </a:t>
              </a:r>
              <a:r>
                <a:rPr lang="hu-HU" sz="1200" dirty="0"/>
                <a:t>főszabályként: </a:t>
              </a:r>
              <a:endParaRPr lang="hu-HU" sz="1200" dirty="0" smtClean="0"/>
            </a:p>
            <a:p>
              <a:r>
                <a:rPr lang="hu-HU" sz="1200" dirty="0" smtClean="0"/>
                <a:t>egy </a:t>
              </a:r>
              <a:r>
                <a:rPr lang="hu-HU" sz="1200" dirty="0"/>
                <a:t>órára járó alapbér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accent1"/>
                  </a:solidFill>
                  <a:cs typeface="Arial" pitchFamily="34" charset="0"/>
                </a:rPr>
                <a:t>Bérpótlék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678345" y="3127569"/>
            <a:ext cx="2117791" cy="1708160"/>
            <a:chOff x="803640" y="3319538"/>
            <a:chExt cx="2149692" cy="1979381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319538"/>
              <a:ext cx="2149692" cy="19793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endParaRPr lang="hu-HU" sz="1050" b="1" dirty="0">
                <a:solidFill>
                  <a:srgbClr val="FFC000"/>
                </a:solidFill>
              </a:endParaRPr>
            </a:p>
            <a:p>
              <a:endParaRPr lang="hu-HU" sz="1050" b="1" dirty="0" smtClean="0">
                <a:solidFill>
                  <a:srgbClr val="FFC000"/>
                </a:solidFill>
              </a:endParaRPr>
            </a:p>
            <a:p>
              <a:r>
                <a:rPr lang="hu-HU" sz="1050" dirty="0" smtClean="0"/>
                <a:t> </a:t>
              </a:r>
              <a:r>
                <a:rPr lang="hu-HU" sz="1050" b="1" dirty="0"/>
                <a:t>az a munkabér, amely a </a:t>
              </a:r>
              <a:endParaRPr lang="hu-HU" sz="1050" b="1" dirty="0" smtClean="0"/>
            </a:p>
            <a:p>
              <a:r>
                <a:rPr lang="hu-HU" sz="1050" b="1" dirty="0" smtClean="0"/>
                <a:t>munkavállalót </a:t>
              </a:r>
              <a:r>
                <a:rPr lang="hu-HU" sz="1050" b="1" dirty="0"/>
                <a:t>a kizárólag </a:t>
              </a:r>
              <a:endParaRPr lang="hu-HU" sz="1050" b="1" dirty="0" smtClean="0"/>
            </a:p>
            <a:p>
              <a:r>
                <a:rPr lang="hu-HU" sz="1050" b="1" dirty="0" smtClean="0"/>
                <a:t>számára </a:t>
              </a:r>
              <a:r>
                <a:rPr lang="hu-HU" sz="1050" b="1" dirty="0"/>
                <a:t>előre meghatározott </a:t>
              </a:r>
              <a:endParaRPr lang="hu-HU" sz="1050" b="1" dirty="0" smtClean="0"/>
            </a:p>
            <a:p>
              <a:r>
                <a:rPr lang="hu-HU" sz="1050" b="1" dirty="0" smtClean="0"/>
                <a:t>teljesítménykövetelmény </a:t>
              </a:r>
            </a:p>
            <a:p>
              <a:r>
                <a:rPr lang="hu-HU" sz="1050" b="1" dirty="0" smtClean="0"/>
                <a:t>alapján </a:t>
              </a:r>
              <a:r>
                <a:rPr lang="hu-HU" sz="1050" b="1" dirty="0"/>
                <a:t>illeti meg </a:t>
              </a:r>
              <a:endParaRPr lang="hu-HU" sz="1050" b="1" dirty="0" smtClean="0"/>
            </a:p>
            <a:p>
              <a:r>
                <a:rPr lang="hu-HU" sz="1050" dirty="0" smtClean="0"/>
                <a:t>(</a:t>
              </a:r>
              <a:r>
                <a:rPr lang="hu-HU" sz="1050" dirty="0"/>
                <a:t>csak ha ebben </a:t>
              </a:r>
              <a:r>
                <a:rPr lang="hu-HU" sz="1050" dirty="0" smtClean="0"/>
                <a:t>megállapodtak)Teljesítményt </a:t>
              </a:r>
              <a:r>
                <a:rPr lang="hu-HU" sz="1050" dirty="0"/>
                <a:t>objektíven és teljesíthetően kell meghatározni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29807" y="3376602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sz="1200" b="1" dirty="0" smtClean="0">
                  <a:solidFill>
                    <a:schemeClr val="accent1"/>
                  </a:solidFill>
                </a:rPr>
                <a:t>Teljesítménybér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564778" y="3198521"/>
            <a:ext cx="1706597" cy="1532135"/>
            <a:chOff x="803640" y="3362835"/>
            <a:chExt cx="2067836" cy="1532135"/>
          </a:xfrm>
        </p:grpSpPr>
        <p:sp>
          <p:nvSpPr>
            <p:cNvPr id="39" name="TextBox 38"/>
            <p:cNvSpPr txBox="1"/>
            <p:nvPr/>
          </p:nvSpPr>
          <p:spPr>
            <a:xfrm>
              <a:off x="811819" y="3694641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hu-HU" sz="1200" dirty="0"/>
                <a:t>a meghatározott </a:t>
              </a:r>
              <a:endParaRPr lang="hu-HU" altLang="hu-HU" sz="1200" dirty="0" smtClean="0"/>
            </a:p>
            <a:p>
              <a:pPr algn="ctr"/>
              <a:r>
                <a:rPr lang="hu-HU" altLang="hu-HU" sz="1200" dirty="0" smtClean="0"/>
                <a:t>legkisebb </a:t>
              </a:r>
              <a:r>
                <a:rPr lang="hu-HU" altLang="hu-HU" sz="1200" dirty="0"/>
                <a:t>munkabér </a:t>
              </a:r>
              <a:endParaRPr lang="hu-HU" altLang="hu-HU" sz="1200" dirty="0" smtClean="0"/>
            </a:p>
            <a:p>
              <a:pPr algn="ctr"/>
              <a:r>
                <a:rPr lang="hu-HU" altLang="hu-HU" sz="1200" dirty="0" smtClean="0"/>
                <a:t>összege</a:t>
              </a:r>
              <a:r>
                <a:rPr lang="hu-HU" altLang="hu-HU" sz="1200" dirty="0"/>
                <a:t>, amit a </a:t>
              </a:r>
              <a:endParaRPr lang="hu-HU" altLang="hu-HU" sz="1200" dirty="0" smtClean="0"/>
            </a:p>
            <a:p>
              <a:pPr algn="ctr"/>
              <a:r>
                <a:rPr lang="hu-HU" altLang="hu-HU" sz="1200" dirty="0" smtClean="0"/>
                <a:t>munkáltató </a:t>
              </a:r>
              <a:r>
                <a:rPr lang="hu-HU" altLang="hu-HU" sz="1200" dirty="0"/>
                <a:t>köteles </a:t>
              </a:r>
              <a:endParaRPr lang="hu-HU" altLang="hu-HU" sz="1200" dirty="0" smtClean="0"/>
            </a:p>
            <a:p>
              <a:pPr algn="ctr"/>
              <a:r>
                <a:rPr lang="hu-HU" altLang="hu-HU" sz="1200" dirty="0" smtClean="0"/>
                <a:t>fizetni </a:t>
              </a:r>
              <a:r>
                <a:rPr lang="hu-HU" altLang="hu-HU" sz="1200" dirty="0"/>
                <a:t>az </a:t>
              </a:r>
              <a:endParaRPr lang="hu-HU" altLang="hu-HU" sz="1200" dirty="0" smtClean="0"/>
            </a:p>
            <a:p>
              <a:pPr algn="ctr"/>
              <a:r>
                <a:rPr lang="hu-HU" altLang="hu-HU" sz="1200" dirty="0" smtClean="0"/>
                <a:t>alkalmazottja </a:t>
              </a:r>
              <a:r>
                <a:rPr lang="hu-HU" altLang="hu-HU" sz="1200" dirty="0"/>
                <a:t>részére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hu-HU" sz="1200" b="1" dirty="0" smtClean="0">
                  <a:solidFill>
                    <a:schemeClr val="accent1"/>
                  </a:solidFill>
                </a:rPr>
                <a:t>Minimálbér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081951" y="3198521"/>
            <a:ext cx="1954545" cy="1624467"/>
            <a:chOff x="803640" y="3362835"/>
            <a:chExt cx="2138440" cy="1624467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602307"/>
              <a:ext cx="2138440" cy="13849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hu-HU" sz="1200" dirty="0"/>
                <a:t>az a legkisebb munkabér összege, melyet csak és kizárólag a </a:t>
              </a:r>
              <a:r>
                <a:rPr lang="hu-HU" altLang="hu-HU" sz="1200" dirty="0">
                  <a:solidFill>
                    <a:schemeClr val="accent1"/>
                  </a:solidFill>
                </a:rPr>
                <a:t>minimum</a:t>
              </a:r>
              <a:r>
                <a:rPr lang="hu-HU" altLang="hu-HU" sz="1200" dirty="0">
                  <a:solidFill>
                    <a:srgbClr val="FFCC00"/>
                  </a:solidFill>
                </a:rPr>
                <a:t> </a:t>
              </a:r>
              <a:endParaRPr lang="hu-HU" altLang="hu-HU" sz="1200" dirty="0" smtClean="0">
                <a:solidFill>
                  <a:srgbClr val="FFCC00"/>
                </a:solidFill>
              </a:endParaRPr>
            </a:p>
            <a:p>
              <a:pPr algn="ctr"/>
              <a:r>
                <a:rPr lang="hu-HU" altLang="hu-HU" sz="1200" dirty="0" smtClean="0">
                  <a:solidFill>
                    <a:schemeClr val="accent1"/>
                  </a:solidFill>
                </a:rPr>
                <a:t>középfokú </a:t>
              </a:r>
              <a:r>
                <a:rPr lang="hu-HU" altLang="hu-HU" sz="1200" dirty="0">
                  <a:solidFill>
                    <a:schemeClr val="accent1"/>
                  </a:solidFill>
                </a:rPr>
                <a:t>képzettséghez kötött munkakör betöltése esetén kötelező </a:t>
              </a:r>
              <a:endParaRPr lang="hu-HU" altLang="hu-HU" sz="1200" dirty="0" smtClean="0">
                <a:solidFill>
                  <a:schemeClr val="accent1"/>
                </a:solidFill>
              </a:endParaRPr>
            </a:p>
            <a:p>
              <a:pPr algn="ctr"/>
              <a:r>
                <a:rPr lang="hu-HU" altLang="hu-HU" sz="1200" dirty="0" smtClean="0"/>
                <a:t>megfizetni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hu-HU" sz="1200" b="1" dirty="0">
                  <a:solidFill>
                    <a:schemeClr val="accent1"/>
                  </a:solidFill>
                </a:rPr>
                <a:t>Garantált bérminimum</a:t>
              </a:r>
              <a:endParaRPr lang="ko-KR" altLang="en-US" sz="1200" b="1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45" name="Kép 44">
            <a:extLst>
              <a:ext uri="{FF2B5EF4-FFF2-40B4-BE49-F238E27FC236}">
                <a16:creationId xmlns:a16="http://schemas.microsoft.com/office/drawing/2014/main" id="{47E97409-2D1F-4EC1-B1AD-1071E3F3D1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44" name="Rounded Rectangle 32">
            <a:extLst>
              <a:ext uri="{FF2B5EF4-FFF2-40B4-BE49-F238E27FC236}">
                <a16:creationId xmlns:a16="http://schemas.microsoft.com/office/drawing/2014/main" id="{14D3DDA1-5B53-4076-87B6-6D3BF912D864}"/>
              </a:ext>
            </a:extLst>
          </p:cNvPr>
          <p:cNvSpPr/>
          <p:nvPr/>
        </p:nvSpPr>
        <p:spPr>
          <a:xfrm>
            <a:off x="991463" y="2115849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6" name="Rounded Rectangle 32">
            <a:extLst>
              <a:ext uri="{FF2B5EF4-FFF2-40B4-BE49-F238E27FC236}">
                <a16:creationId xmlns:a16="http://schemas.microsoft.com/office/drawing/2014/main" id="{14D3DDA1-5B53-4076-87B6-6D3BF912D864}"/>
              </a:ext>
            </a:extLst>
          </p:cNvPr>
          <p:cNvSpPr/>
          <p:nvPr/>
        </p:nvSpPr>
        <p:spPr>
          <a:xfrm>
            <a:off x="2675984" y="2120392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7" name="Rounded Rectangle 32">
            <a:extLst>
              <a:ext uri="{FF2B5EF4-FFF2-40B4-BE49-F238E27FC236}">
                <a16:creationId xmlns:a16="http://schemas.microsoft.com/office/drawing/2014/main" id="{14D3DDA1-5B53-4076-87B6-6D3BF912D864}"/>
              </a:ext>
            </a:extLst>
          </p:cNvPr>
          <p:cNvSpPr/>
          <p:nvPr/>
        </p:nvSpPr>
        <p:spPr>
          <a:xfrm>
            <a:off x="4330029" y="2094142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8" name="Rounded Rectangle 32">
            <a:extLst>
              <a:ext uri="{FF2B5EF4-FFF2-40B4-BE49-F238E27FC236}">
                <a16:creationId xmlns:a16="http://schemas.microsoft.com/office/drawing/2014/main" id="{14D3DDA1-5B53-4076-87B6-6D3BF912D864}"/>
              </a:ext>
            </a:extLst>
          </p:cNvPr>
          <p:cNvSpPr/>
          <p:nvPr/>
        </p:nvSpPr>
        <p:spPr>
          <a:xfrm>
            <a:off x="5969473" y="2094142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9" name="Rounded Rectangle 32">
            <a:extLst>
              <a:ext uri="{FF2B5EF4-FFF2-40B4-BE49-F238E27FC236}">
                <a16:creationId xmlns:a16="http://schemas.microsoft.com/office/drawing/2014/main" id="{14D3DDA1-5B53-4076-87B6-6D3BF912D864}"/>
              </a:ext>
            </a:extLst>
          </p:cNvPr>
          <p:cNvSpPr/>
          <p:nvPr/>
        </p:nvSpPr>
        <p:spPr>
          <a:xfrm>
            <a:off x="7723457" y="2116763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Téglalap 7"/>
          <p:cNvSpPr/>
          <p:nvPr/>
        </p:nvSpPr>
        <p:spPr>
          <a:xfrm>
            <a:off x="3121985" y="4785463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sz="1000" dirty="0" smtClean="0"/>
              <a:t>**A munkabért </a:t>
            </a:r>
            <a:r>
              <a:rPr lang="hu-HU" sz="1000" dirty="0"/>
              <a:t>teljesítménybérként vagy idő- </a:t>
            </a:r>
            <a:endParaRPr lang="hu-HU" sz="1000" dirty="0" smtClean="0"/>
          </a:p>
          <a:p>
            <a:r>
              <a:rPr lang="hu-HU" sz="1000" dirty="0" smtClean="0"/>
              <a:t>és </a:t>
            </a:r>
            <a:r>
              <a:rPr lang="hu-HU" sz="1000" dirty="0"/>
              <a:t>teljesítménybér összekapcsolásával is megállapítható</a:t>
            </a:r>
          </a:p>
        </p:txBody>
      </p:sp>
      <p:sp>
        <p:nvSpPr>
          <p:cNvPr id="12" name="Téglalap 11"/>
          <p:cNvSpPr/>
          <p:nvPr/>
        </p:nvSpPr>
        <p:spPr>
          <a:xfrm>
            <a:off x="101454" y="4854611"/>
            <a:ext cx="25506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000" dirty="0" smtClean="0"/>
              <a:t>**Az </a:t>
            </a:r>
            <a:r>
              <a:rPr lang="hu-HU" sz="1000" dirty="0"/>
              <a:t>alapbért időbérben kell megállapítani</a:t>
            </a:r>
          </a:p>
        </p:txBody>
      </p:sp>
    </p:spTree>
    <p:extLst>
      <p:ext uri="{BB962C8B-B14F-4D97-AF65-F5344CB8AC3E}">
        <p14:creationId xmlns:p14="http://schemas.microsoft.com/office/powerpoint/2010/main" val="364884779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827584" y="1563638"/>
            <a:ext cx="6318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teljes </a:t>
            </a:r>
            <a:r>
              <a:rPr lang="hu-HU" dirty="0"/>
              <a:t>munkaidőben foglalkoztatott munkavállaló: </a:t>
            </a:r>
            <a:endParaRPr lang="hu-HU" dirty="0" smtClean="0"/>
          </a:p>
          <a:p>
            <a:r>
              <a:rPr lang="hu-HU" dirty="0" smtClean="0"/>
              <a:t>minimálbér </a:t>
            </a:r>
            <a:r>
              <a:rPr lang="hu-HU" dirty="0"/>
              <a:t>havibér alkalmazása esetén </a:t>
            </a:r>
            <a:r>
              <a:rPr lang="hu-HU" dirty="0">
                <a:solidFill>
                  <a:schemeClr val="accent1"/>
                </a:solidFill>
              </a:rPr>
              <a:t>161 000 Ft </a:t>
            </a:r>
            <a:endParaRPr lang="hu-HU" dirty="0" smtClean="0">
              <a:solidFill>
                <a:schemeClr val="accent1"/>
              </a:solidFill>
            </a:endParaRPr>
          </a:p>
          <a:p>
            <a:endParaRPr lang="hu-HU" dirty="0"/>
          </a:p>
          <a:p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garantált bérminimum a teljes munkaidőben </a:t>
            </a:r>
            <a:endParaRPr lang="hu-HU" dirty="0" smtClean="0"/>
          </a:p>
          <a:p>
            <a:r>
              <a:rPr lang="hu-HU" dirty="0" smtClean="0"/>
              <a:t>havibér </a:t>
            </a:r>
            <a:r>
              <a:rPr lang="hu-HU" dirty="0"/>
              <a:t>alkalmazásánál </a:t>
            </a:r>
            <a:r>
              <a:rPr lang="hu-HU" dirty="0">
                <a:solidFill>
                  <a:schemeClr val="accent1"/>
                </a:solidFill>
              </a:rPr>
              <a:t>210 000 Ft </a:t>
            </a:r>
            <a:r>
              <a:rPr lang="hu-HU" dirty="0"/>
              <a:t>(367/2019. (XII. 30.) Korm. rendelet)</a:t>
            </a:r>
          </a:p>
        </p:txBody>
      </p:sp>
      <p:sp>
        <p:nvSpPr>
          <p:cNvPr id="4" name="Téglalap 3"/>
          <p:cNvSpPr/>
          <p:nvPr/>
        </p:nvSpPr>
        <p:spPr>
          <a:xfrm>
            <a:off x="395536" y="41151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MINIMÁLBÉR és GARANTÁLT BÉRMINIMUM 2020-ban: </a:t>
            </a:r>
          </a:p>
        </p:txBody>
      </p:sp>
    </p:spTree>
    <p:extLst>
      <p:ext uri="{BB962C8B-B14F-4D97-AF65-F5344CB8AC3E}">
        <p14:creationId xmlns:p14="http://schemas.microsoft.com/office/powerpoint/2010/main" val="183833011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11960" y="2181679"/>
            <a:ext cx="4932040" cy="473576"/>
          </a:xfrm>
        </p:spPr>
        <p:txBody>
          <a:bodyPr/>
          <a:lstStyle/>
          <a:p>
            <a:pPr algn="ctr"/>
            <a:r>
              <a:rPr lang="hu-HU" altLang="hu-HU" sz="2400" dirty="0"/>
              <a:t>Munkaviszony </a:t>
            </a:r>
            <a:endParaRPr lang="hu-HU" altLang="hu-HU" sz="2400" dirty="0" smtClean="0"/>
          </a:p>
          <a:p>
            <a:pPr algn="ctr"/>
            <a:r>
              <a:rPr lang="hu-HU" altLang="hu-HU" sz="2400" dirty="0" smtClean="0"/>
              <a:t>megszűnése </a:t>
            </a:r>
            <a:r>
              <a:rPr lang="hu-HU" altLang="hu-HU" sz="2400" dirty="0"/>
              <a:t>vagy megszüntetése</a:t>
            </a:r>
            <a:endParaRPr lang="ko-KR" altLang="en-US" sz="2400" dirty="0">
              <a:latin typeface="+mj-lt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8166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8" y="1017479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sz="2400" b="1" dirty="0">
                <a:solidFill>
                  <a:schemeClr val="accent1"/>
                </a:solidFill>
              </a:rPr>
              <a:t>Megszűnik</a:t>
            </a:r>
            <a:r>
              <a:rPr lang="hu-HU" altLang="hu-HU" b="1" dirty="0"/>
              <a:t> </a:t>
            </a:r>
            <a:r>
              <a:rPr lang="hu-HU" altLang="hu-HU" sz="2000" b="1" dirty="0"/>
              <a:t>a munkaviszony valamilyen esemény bekövetkezésével</a:t>
            </a:r>
          </a:p>
          <a:p>
            <a:endParaRPr lang="hu-HU" altLang="hu-HU" b="1" dirty="0"/>
          </a:p>
          <a:p>
            <a:r>
              <a:rPr lang="hu-HU" altLang="hu-HU" sz="2000" b="1" dirty="0"/>
              <a:t>Munkaviszonyt</a:t>
            </a:r>
            <a:r>
              <a:rPr lang="hu-HU" altLang="hu-HU" b="1" dirty="0"/>
              <a:t> </a:t>
            </a:r>
            <a:r>
              <a:rPr lang="hu-HU" altLang="hu-HU" sz="2400" b="1" dirty="0">
                <a:solidFill>
                  <a:schemeClr val="accent1"/>
                </a:solidFill>
              </a:rPr>
              <a:t>megszüntetik</a:t>
            </a:r>
            <a:r>
              <a:rPr lang="hu-HU" altLang="hu-HU" b="1" dirty="0"/>
              <a:t>: </a:t>
            </a:r>
            <a:r>
              <a:rPr lang="hu-HU" altLang="hu-HU" sz="2000" b="1" dirty="0"/>
              <a:t>jognyilatkozattal</a:t>
            </a:r>
          </a:p>
          <a:p>
            <a:endParaRPr lang="hu-HU" altLang="hu-HU" b="1" dirty="0"/>
          </a:p>
          <a:p>
            <a:r>
              <a:rPr lang="hu-HU" altLang="hu-HU" b="1" dirty="0"/>
              <a:t>&gt; felek kölcsönös jognyilatkozata (közös megegyezés)</a:t>
            </a:r>
          </a:p>
          <a:p>
            <a:r>
              <a:rPr lang="hu-HU" altLang="hu-HU" b="1" dirty="0"/>
              <a:t>&gt; egyoldalú jognyilatkozat (felmondás, rendkívüli felmondás)</a:t>
            </a:r>
          </a:p>
        </p:txBody>
      </p:sp>
    </p:spTree>
    <p:extLst>
      <p:ext uri="{BB962C8B-B14F-4D97-AF65-F5344CB8AC3E}">
        <p14:creationId xmlns:p14="http://schemas.microsoft.com/office/powerpoint/2010/main" val="295460276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sz="2800" dirty="0" smtClean="0"/>
              <a:t>Munkaviszony megszűnése és megszűntetése</a:t>
            </a:r>
            <a:endParaRPr lang="ko-KR" alt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Esetkörök</a:t>
            </a:r>
            <a:endParaRPr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10"/>
          <p:cNvSpPr txBox="1"/>
          <p:nvPr/>
        </p:nvSpPr>
        <p:spPr bwMode="auto">
          <a:xfrm rot="16200000">
            <a:off x="-952325" y="2954609"/>
            <a:ext cx="3435548" cy="307777"/>
          </a:xfrm>
          <a:prstGeom prst="rect">
            <a:avLst/>
          </a:prstGeom>
          <a:solidFill>
            <a:schemeClr val="accent2"/>
          </a:solidFill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400" b="1" dirty="0" smtClean="0">
                <a:solidFill>
                  <a:schemeClr val="bg1"/>
                </a:solidFill>
                <a:cs typeface="Arial" pitchFamily="34" charset="0"/>
              </a:rPr>
              <a:t>Megszűnés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8289" y="2092835"/>
            <a:ext cx="3523711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altLang="hu-HU" sz="1400" b="1" dirty="0"/>
              <a:t>Határozott idő lejárta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hu-HU" altLang="hu-HU" sz="1400" b="1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altLang="hu-HU" sz="1400" b="1" dirty="0">
                <a:cs typeface="Arial" charset="0"/>
              </a:rPr>
              <a:t>Munkavállaló halála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hu-HU" altLang="hu-HU" sz="1400" b="1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altLang="hu-HU" sz="1400" b="1" dirty="0"/>
              <a:t>Jogutód nélküli megszűnés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hu-HU" altLang="hu-HU" sz="1400" b="1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altLang="hu-HU" sz="1400" b="1" dirty="0"/>
              <a:t>Jogviszonyváltás </a:t>
            </a:r>
            <a:endParaRPr lang="hu-HU" altLang="hu-HU" sz="1400" b="1" dirty="0" smtClean="0"/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(</a:t>
            </a:r>
            <a:r>
              <a:rPr lang="hu-HU" altLang="hu-HU" sz="1400" dirty="0"/>
              <a:t>jogügylet vagy </a:t>
            </a:r>
            <a:r>
              <a:rPr lang="hu-HU" altLang="hu-HU" sz="1400" dirty="0" err="1"/>
              <a:t>jsz</a:t>
            </a:r>
            <a:r>
              <a:rPr lang="hu-HU" altLang="hu-HU" sz="1400" dirty="0"/>
              <a:t>. alapján a gazdasági </a:t>
            </a:r>
            <a:endParaRPr lang="hu-HU" altLang="hu-HU" sz="1400" dirty="0" smtClean="0"/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egységet </a:t>
            </a:r>
            <a:r>
              <a:rPr lang="hu-HU" altLang="hu-HU" sz="1400" dirty="0"/>
              <a:t>átvevő munkáltató nem az MT </a:t>
            </a:r>
            <a:endParaRPr lang="hu-HU" altLang="hu-HU" sz="1400" dirty="0" smtClean="0"/>
          </a:p>
          <a:p>
            <a:pPr>
              <a:lnSpc>
                <a:spcPct val="90000"/>
              </a:lnSpc>
            </a:pPr>
            <a:r>
              <a:rPr lang="hu-HU" altLang="hu-HU" sz="1400" dirty="0" smtClean="0"/>
              <a:t>hatálya </a:t>
            </a:r>
            <a:r>
              <a:rPr lang="hu-HU" altLang="hu-HU" sz="1400" dirty="0"/>
              <a:t>alá tartozik)</a:t>
            </a:r>
          </a:p>
        </p:txBody>
      </p:sp>
      <p:sp>
        <p:nvSpPr>
          <p:cNvPr id="6" name="TextBox 10"/>
          <p:cNvSpPr txBox="1"/>
          <p:nvPr/>
        </p:nvSpPr>
        <p:spPr bwMode="auto">
          <a:xfrm rot="16200000">
            <a:off x="3152131" y="2954609"/>
            <a:ext cx="3435548" cy="307777"/>
          </a:xfrm>
          <a:prstGeom prst="rect">
            <a:avLst/>
          </a:prstGeom>
          <a:solidFill>
            <a:schemeClr val="accent3"/>
          </a:solidFill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400" b="1" dirty="0" smtClean="0">
                <a:solidFill>
                  <a:schemeClr val="bg1"/>
                </a:solidFill>
                <a:cs typeface="Arial" pitchFamily="34" charset="0"/>
              </a:rPr>
              <a:t>Megszüntetés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EAB0D782-7563-412E-BCB6-E6F3F96D3A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11" name="Téglalap 10"/>
          <p:cNvSpPr/>
          <p:nvPr/>
        </p:nvSpPr>
        <p:spPr>
          <a:xfrm>
            <a:off x="5292080" y="2214610"/>
            <a:ext cx="33123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dirty="0" smtClean="0"/>
              <a:t>Felmondással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dirty="0"/>
              <a:t>Azonnali hatályú </a:t>
            </a:r>
            <a:r>
              <a:rPr lang="hu-HU" sz="1400" b="1" dirty="0" smtClean="0"/>
              <a:t>felmondással</a:t>
            </a:r>
          </a:p>
          <a:p>
            <a:endParaRPr lang="hu-HU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dirty="0"/>
              <a:t>Közös megegyezéssel</a:t>
            </a:r>
          </a:p>
        </p:txBody>
      </p:sp>
    </p:spTree>
    <p:extLst>
      <p:ext uri="{BB962C8B-B14F-4D97-AF65-F5344CB8AC3E}">
        <p14:creationId xmlns:p14="http://schemas.microsoft.com/office/powerpoint/2010/main" val="62560232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899592" y="483518"/>
            <a:ext cx="19656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800" dirty="0"/>
              <a:t>Felmondás</a:t>
            </a:r>
            <a:endParaRPr lang="hu-HU" sz="2800" dirty="0"/>
          </a:p>
        </p:txBody>
      </p:sp>
      <p:sp>
        <p:nvSpPr>
          <p:cNvPr id="3" name="Téglalap 2"/>
          <p:cNvSpPr/>
          <p:nvPr/>
        </p:nvSpPr>
        <p:spPr>
          <a:xfrm>
            <a:off x="1187624" y="1779662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/>
              <a:t>mindkét fél felmondhat </a:t>
            </a:r>
            <a:r>
              <a:rPr lang="hu-HU" altLang="hu-HU" dirty="0"/>
              <a:t>(indokolni munkáltató köteles)</a:t>
            </a:r>
          </a:p>
          <a:p>
            <a:endParaRPr lang="hu-HU" dirty="0"/>
          </a:p>
          <a:p>
            <a:r>
              <a:rPr lang="hu-HU" dirty="0"/>
              <a:t>A felek megállapodása esetén - legfeljebb a </a:t>
            </a:r>
            <a:r>
              <a:rPr lang="hu-HU" b="1" dirty="0"/>
              <a:t>munkaviszony kezdetétől számított egy évig </a:t>
            </a:r>
            <a:r>
              <a:rPr lang="hu-HU" dirty="0"/>
              <a:t>- a munkaviszony felmondással nem szüntethető </a:t>
            </a:r>
            <a:endParaRPr lang="hu-HU" dirty="0" smtClean="0"/>
          </a:p>
          <a:p>
            <a:r>
              <a:rPr lang="hu-HU" dirty="0" smtClean="0"/>
              <a:t>Meg.</a:t>
            </a:r>
            <a:endParaRPr lang="hu-HU" altLang="hu-HU" dirty="0"/>
          </a:p>
          <a:p>
            <a:r>
              <a:rPr lang="hu-HU" altLang="hu-HU" b="1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07476831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83568" y="411510"/>
            <a:ext cx="2223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000" dirty="0"/>
              <a:t>VÉGKIELÉGÍTÉS</a:t>
            </a:r>
            <a:endParaRPr lang="hu-HU" sz="2000" dirty="0"/>
          </a:p>
        </p:txBody>
      </p:sp>
      <p:sp>
        <p:nvSpPr>
          <p:cNvPr id="3" name="Téglalap 2"/>
          <p:cNvSpPr/>
          <p:nvPr/>
        </p:nvSpPr>
        <p:spPr>
          <a:xfrm>
            <a:off x="2286000" y="179923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sz="2000" b="1" dirty="0"/>
              <a:t>munkáltatói felmondás 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sz="2000" b="1" dirty="0"/>
              <a:t>jogutód nélküli megszűnés 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sz="2000" b="1" dirty="0"/>
              <a:t>jogviszonyváltás esetén</a:t>
            </a:r>
          </a:p>
          <a:p>
            <a:pPr>
              <a:lnSpc>
                <a:spcPct val="80000"/>
              </a:lnSpc>
            </a:pPr>
            <a:endParaRPr lang="hu-HU" altLang="hu-HU" sz="2000" b="1" dirty="0"/>
          </a:p>
          <a:p>
            <a:pPr>
              <a:lnSpc>
                <a:spcPct val="80000"/>
              </a:lnSpc>
            </a:pPr>
            <a:r>
              <a:rPr lang="hu-HU" altLang="hu-HU" sz="2000" dirty="0"/>
              <a:t>		</a:t>
            </a:r>
          </a:p>
        </p:txBody>
      </p:sp>
      <p:sp>
        <p:nvSpPr>
          <p:cNvPr id="4" name="Téglalap 3"/>
          <p:cNvSpPr/>
          <p:nvPr/>
        </p:nvSpPr>
        <p:spPr>
          <a:xfrm>
            <a:off x="3851920" y="2808738"/>
            <a:ext cx="2061783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hu-HU" altLang="hu-HU" sz="2800" dirty="0">
                <a:solidFill>
                  <a:schemeClr val="accent1"/>
                </a:solidFill>
              </a:rPr>
              <a:t>1   -   6 havi</a:t>
            </a:r>
          </a:p>
        </p:txBody>
      </p:sp>
    </p:spTree>
    <p:extLst>
      <p:ext uri="{BB962C8B-B14F-4D97-AF65-F5344CB8AC3E}">
        <p14:creationId xmlns:p14="http://schemas.microsoft.com/office/powerpoint/2010/main" val="378762095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8" y="411510"/>
            <a:ext cx="3028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smtClean="0">
                <a:solidFill>
                  <a:schemeClr val="accent1"/>
                </a:solidFill>
              </a:rPr>
              <a:t>Felmondási védelem</a:t>
            </a:r>
            <a:endParaRPr lang="hu-HU" sz="2400" dirty="0">
              <a:solidFill>
                <a:schemeClr val="accent1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899592" y="1347614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hu-HU" altLang="hu-HU" b="1" dirty="0"/>
              <a:t>munkáltató nem mondhat fel:</a:t>
            </a:r>
          </a:p>
          <a:p>
            <a:pPr>
              <a:lnSpc>
                <a:spcPct val="90000"/>
              </a:lnSpc>
            </a:pPr>
            <a:endParaRPr lang="hu-HU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dirty="0" smtClean="0"/>
              <a:t> </a:t>
            </a:r>
            <a:r>
              <a:rPr lang="hu-HU" dirty="0"/>
              <a:t>várandósság,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dirty="0" smtClean="0"/>
              <a:t> </a:t>
            </a:r>
            <a:r>
              <a:rPr lang="hu-HU" dirty="0"/>
              <a:t>szülési szabadság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dirty="0" smtClean="0"/>
              <a:t> </a:t>
            </a:r>
            <a:r>
              <a:rPr lang="hu-HU" dirty="0"/>
              <a:t>a nő jogszabály szerinti,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dirty="0" smtClean="0"/>
              <a:t>  </a:t>
            </a:r>
            <a:r>
              <a:rPr lang="hu-HU" dirty="0"/>
              <a:t>az emberi reprodukciós </a:t>
            </a:r>
            <a:r>
              <a:rPr lang="hu-HU" dirty="0" smtClean="0"/>
              <a:t>eljárással összefüggő </a:t>
            </a:r>
            <a:r>
              <a:rPr lang="hu-HU" dirty="0"/>
              <a:t>kezelésének </a:t>
            </a:r>
          </a:p>
          <a:p>
            <a:pPr>
              <a:lnSpc>
                <a:spcPct val="90000"/>
              </a:lnSpc>
            </a:pPr>
            <a:r>
              <a:rPr lang="hu-HU" dirty="0"/>
              <a:t> </a:t>
            </a:r>
            <a:r>
              <a:rPr lang="hu-HU" dirty="0" smtClean="0"/>
              <a:t>     ideje </a:t>
            </a:r>
            <a:r>
              <a:rPr lang="hu-HU" dirty="0"/>
              <a:t>alatt (</a:t>
            </a:r>
            <a:r>
              <a:rPr lang="hu-HU" dirty="0" err="1"/>
              <a:t>max</a:t>
            </a:r>
            <a:r>
              <a:rPr lang="hu-HU" dirty="0"/>
              <a:t> 6 hó</a:t>
            </a:r>
            <a:r>
              <a:rPr lang="hu-HU" dirty="0" smtClean="0"/>
              <a:t>)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dirty="0"/>
              <a:t>a gyermek gondozása céljából igénybe vett fizetés nélküli szabadság </a:t>
            </a:r>
            <a:endParaRPr lang="hu-HU" dirty="0" smtClean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hu-HU" dirty="0"/>
              <a:t>tényleges önkéntes tartalékos katonai szolgálatteljesítés</a:t>
            </a:r>
            <a:endParaRPr lang="hu-HU" altLang="hu-HU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hu-HU" dirty="0"/>
          </a:p>
          <a:p>
            <a:pPr>
              <a:lnSpc>
                <a:spcPct val="90000"/>
              </a:lnSpc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3764399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1140589"/>
            <a:ext cx="748883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/>
              <a:t>A </a:t>
            </a:r>
            <a:r>
              <a:rPr lang="hu-HU" b="1" dirty="0">
                <a:solidFill>
                  <a:schemeClr val="accent1"/>
                </a:solidFill>
              </a:rPr>
              <a:t>felmondási idő </a:t>
            </a:r>
            <a:r>
              <a:rPr lang="hu-HU" b="1" dirty="0"/>
              <a:t>legkorábban a felmondás közlését követő napon kezdődik</a:t>
            </a:r>
            <a:r>
              <a:rPr lang="hu-HU" altLang="hu-HU" b="1" dirty="0"/>
              <a:t/>
            </a:r>
            <a:br>
              <a:rPr lang="hu-HU" altLang="hu-HU" b="1" dirty="0"/>
            </a:br>
            <a:endParaRPr lang="hu-HU" altLang="hu-HU" b="1" dirty="0"/>
          </a:p>
          <a:p>
            <a:r>
              <a:rPr lang="hu-HU" b="1" dirty="0"/>
              <a:t>A felmondási idő </a:t>
            </a:r>
            <a:r>
              <a:rPr lang="hu-HU" sz="4800" b="1" dirty="0" smtClean="0">
                <a:solidFill>
                  <a:schemeClr val="accent1"/>
                </a:solidFill>
              </a:rPr>
              <a:t>30</a:t>
            </a:r>
            <a:r>
              <a:rPr lang="hu-HU" b="1" dirty="0" smtClean="0"/>
              <a:t> </a:t>
            </a:r>
            <a:r>
              <a:rPr lang="hu-HU" b="1" dirty="0"/>
              <a:t>nap.</a:t>
            </a:r>
          </a:p>
          <a:p>
            <a:endParaRPr lang="hu-HU" b="1" dirty="0"/>
          </a:p>
          <a:p>
            <a:r>
              <a:rPr lang="hu-HU" b="1" dirty="0"/>
              <a:t>Ha munkáltató mond fel, a felmondási idő hosszabbodik </a:t>
            </a:r>
          </a:p>
          <a:p>
            <a:endParaRPr lang="hu-HU" b="1" dirty="0"/>
          </a:p>
          <a:p>
            <a:r>
              <a:rPr lang="hu-HU" b="1" dirty="0"/>
              <a:t>Felek </a:t>
            </a:r>
            <a:r>
              <a:rPr lang="hu-HU" b="1" dirty="0" err="1"/>
              <a:t>max</a:t>
            </a:r>
            <a:r>
              <a:rPr lang="hu-HU" b="1" dirty="0"/>
              <a:t> 6 havi felmondási időben állapodhatnak meg</a:t>
            </a:r>
          </a:p>
        </p:txBody>
      </p:sp>
    </p:spTree>
    <p:extLst>
      <p:ext uri="{BB962C8B-B14F-4D97-AF65-F5344CB8AC3E}">
        <p14:creationId xmlns:p14="http://schemas.microsoft.com/office/powerpoint/2010/main" val="392805158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539552" y="1131590"/>
            <a:ext cx="6966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munkáltató felmondása esetén a felmondási idő a munkáltatónál munkaviszonyban töltött</a:t>
            </a:r>
          </a:p>
          <a:p>
            <a:endParaRPr lang="hu-HU" i="1" dirty="0"/>
          </a:p>
          <a:p>
            <a:pPr lvl="2"/>
            <a:r>
              <a:rPr lang="hu-HU" i="1" dirty="0"/>
              <a:t>a) </a:t>
            </a:r>
            <a:r>
              <a:rPr lang="hu-HU" dirty="0"/>
              <a:t>három év után 5 nappal,</a:t>
            </a:r>
          </a:p>
          <a:p>
            <a:pPr lvl="2"/>
            <a:r>
              <a:rPr lang="hu-HU" i="1" dirty="0"/>
              <a:t>b) </a:t>
            </a:r>
            <a:r>
              <a:rPr lang="hu-HU" dirty="0"/>
              <a:t>öt év után 15 nappal,</a:t>
            </a:r>
          </a:p>
          <a:p>
            <a:pPr lvl="2"/>
            <a:r>
              <a:rPr lang="hu-HU" i="1" dirty="0"/>
              <a:t>c) </a:t>
            </a:r>
            <a:r>
              <a:rPr lang="hu-HU" dirty="0"/>
              <a:t>nyolc év után 20 nappal,</a:t>
            </a:r>
          </a:p>
          <a:p>
            <a:pPr lvl="2"/>
            <a:r>
              <a:rPr lang="hu-HU" i="1" dirty="0"/>
              <a:t>d) </a:t>
            </a:r>
            <a:r>
              <a:rPr lang="hu-HU" dirty="0"/>
              <a:t>tíz év után 25 nappal,</a:t>
            </a:r>
          </a:p>
          <a:p>
            <a:pPr lvl="2"/>
            <a:r>
              <a:rPr lang="hu-HU" i="1" dirty="0"/>
              <a:t>e) </a:t>
            </a:r>
            <a:r>
              <a:rPr lang="hu-HU" dirty="0"/>
              <a:t>tizenöt év után 30 nappal,</a:t>
            </a:r>
          </a:p>
          <a:p>
            <a:pPr lvl="2"/>
            <a:r>
              <a:rPr lang="hu-HU" i="1" dirty="0"/>
              <a:t>f) </a:t>
            </a:r>
            <a:r>
              <a:rPr lang="hu-HU" dirty="0"/>
              <a:t>tizennyolc év után 40 nappal,</a:t>
            </a:r>
          </a:p>
          <a:p>
            <a:pPr lvl="2"/>
            <a:r>
              <a:rPr lang="hu-HU" i="1" dirty="0"/>
              <a:t>g) </a:t>
            </a:r>
            <a:r>
              <a:rPr lang="hu-HU" dirty="0"/>
              <a:t>húsz év után 60 nappal</a:t>
            </a:r>
          </a:p>
          <a:p>
            <a:endParaRPr lang="hu-HU" dirty="0"/>
          </a:p>
          <a:p>
            <a:pPr algn="r"/>
            <a:r>
              <a:rPr lang="hu-HU" dirty="0"/>
              <a:t>meghosszabbodik.</a:t>
            </a:r>
            <a:endParaRPr lang="hu-HU" altLang="hu-HU" b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532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dirty="0"/>
              <a:t>A munkajog jogforrásai 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3713340" y="2202626"/>
            <a:ext cx="1728192" cy="1728192"/>
          </a:xfrm>
          <a:prstGeom prst="donut">
            <a:avLst>
              <a:gd name="adj" fmla="val 729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71402" y="3507854"/>
            <a:ext cx="612068" cy="6120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Donut 8"/>
          <p:cNvSpPr/>
          <p:nvPr/>
        </p:nvSpPr>
        <p:spPr>
          <a:xfrm>
            <a:off x="4429790" y="3643901"/>
            <a:ext cx="284420" cy="339973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985002" y="3237407"/>
            <a:ext cx="728340" cy="54423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987824" y="2430131"/>
            <a:ext cx="821520" cy="24722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190104" y="2453748"/>
            <a:ext cx="1038080" cy="19563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435346" y="3268046"/>
            <a:ext cx="792838" cy="23784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539552" y="2216625"/>
            <a:ext cx="2370621" cy="331940"/>
            <a:chOff x="803639" y="3856861"/>
            <a:chExt cx="2169827" cy="331940"/>
          </a:xfrm>
        </p:grpSpPr>
        <p:sp>
          <p:nvSpPr>
            <p:cNvPr id="26" name="TextBox 10"/>
            <p:cNvSpPr txBox="1"/>
            <p:nvPr/>
          </p:nvSpPr>
          <p:spPr>
            <a:xfrm>
              <a:off x="803639" y="3856861"/>
              <a:ext cx="216982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11"/>
            <p:cNvSpPr txBox="1"/>
            <p:nvPr/>
          </p:nvSpPr>
          <p:spPr>
            <a:xfrm>
              <a:off x="817092" y="3911802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hu-HU" sz="1200" b="1" dirty="0" smtClean="0"/>
                <a:t>1. Alkotmányos </a:t>
              </a:r>
              <a:r>
                <a:rPr lang="hu-HU" sz="1200" b="1" dirty="0"/>
                <a:t>szabályok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6419" y="3318007"/>
            <a:ext cx="3631334" cy="1203425"/>
            <a:chOff x="586767" y="3059370"/>
            <a:chExt cx="3010675" cy="1203425"/>
          </a:xfrm>
        </p:grpSpPr>
        <p:sp>
          <p:nvSpPr>
            <p:cNvPr id="29" name="TextBox 10"/>
            <p:cNvSpPr txBox="1"/>
            <p:nvPr/>
          </p:nvSpPr>
          <p:spPr>
            <a:xfrm>
              <a:off x="586767" y="4008879"/>
              <a:ext cx="301067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11"/>
            <p:cNvSpPr txBox="1"/>
            <p:nvPr/>
          </p:nvSpPr>
          <p:spPr>
            <a:xfrm>
              <a:off x="1062007" y="3059370"/>
              <a:ext cx="243862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200" b="1" dirty="0"/>
                <a:t>2. </a:t>
              </a:r>
              <a:r>
                <a:rPr lang="hu-HU" sz="1200" b="1" dirty="0" smtClean="0"/>
                <a:t>Jogszabályok, alapvető törvények, egyéb jogszabályok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TextBox 11"/>
          <p:cNvSpPr txBox="1"/>
          <p:nvPr/>
        </p:nvSpPr>
        <p:spPr>
          <a:xfrm>
            <a:off x="6311064" y="2249053"/>
            <a:ext cx="225025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200" b="1" dirty="0" smtClean="0"/>
              <a:t>3. Kollektív </a:t>
            </a:r>
            <a:r>
              <a:rPr lang="hu-HU" sz="1200" b="1" dirty="0"/>
              <a:t>megállapodások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TextBox 11"/>
          <p:cNvSpPr txBox="1"/>
          <p:nvPr/>
        </p:nvSpPr>
        <p:spPr>
          <a:xfrm>
            <a:off x="6428846" y="3098907"/>
            <a:ext cx="225025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200" b="1" dirty="0" smtClean="0"/>
              <a:t>4. Külső </a:t>
            </a:r>
            <a:r>
              <a:rPr lang="hu-HU" sz="1200" b="1" dirty="0"/>
              <a:t>jogforrások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44" name="Kép 43">
            <a:extLst>
              <a:ext uri="{FF2B5EF4-FFF2-40B4-BE49-F238E27FC236}">
                <a16:creationId xmlns:a16="http://schemas.microsoft.com/office/drawing/2014/main" id="{DBB4E1DF-BA50-4342-B0B2-EE888F04C5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43" name="Rectangle 9">
            <a:extLst>
              <a:ext uri="{FF2B5EF4-FFF2-40B4-BE49-F238E27FC236}">
                <a16:creationId xmlns:a16="http://schemas.microsoft.com/office/drawing/2014/main" id="{715B23ED-370E-4FD5-B7A2-5FCAB6BEA01E}"/>
              </a:ext>
            </a:extLst>
          </p:cNvPr>
          <p:cNvSpPr/>
          <p:nvPr/>
        </p:nvSpPr>
        <p:spPr>
          <a:xfrm>
            <a:off x="4251066" y="2686677"/>
            <a:ext cx="617546" cy="55413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450365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28028" y="339502"/>
            <a:ext cx="90084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>
                <a:solidFill>
                  <a:schemeClr val="accent1"/>
                </a:solidFill>
              </a:rPr>
              <a:t>A munkáltató felmondása esetén a felmondási idő legkorábban </a:t>
            </a:r>
            <a:endParaRPr lang="hu-HU" b="1" dirty="0" smtClean="0">
              <a:solidFill>
                <a:schemeClr val="accent1"/>
              </a:solidFill>
            </a:endParaRPr>
          </a:p>
          <a:p>
            <a:r>
              <a:rPr lang="hu-HU" b="1" dirty="0" smtClean="0">
                <a:solidFill>
                  <a:schemeClr val="accent1"/>
                </a:solidFill>
              </a:rPr>
              <a:t>az </a:t>
            </a:r>
            <a:r>
              <a:rPr lang="hu-HU" b="1" u="sng" dirty="0">
                <a:solidFill>
                  <a:schemeClr val="accent1"/>
                </a:solidFill>
              </a:rPr>
              <a:t>alábbiakban </a:t>
            </a:r>
            <a:r>
              <a:rPr lang="hu-HU" b="1" dirty="0">
                <a:solidFill>
                  <a:schemeClr val="accent1"/>
                </a:solidFill>
              </a:rPr>
              <a:t>meghatározott tartam lejártát követő napon </a:t>
            </a:r>
            <a:r>
              <a:rPr lang="hu-HU" b="1" dirty="0" err="1" smtClean="0">
                <a:solidFill>
                  <a:schemeClr val="accent1"/>
                </a:solidFill>
              </a:rPr>
              <a:t>kezdődk</a:t>
            </a:r>
            <a:r>
              <a:rPr lang="hu-HU" b="1" dirty="0" smtClean="0">
                <a:solidFill>
                  <a:schemeClr val="accent1"/>
                </a:solidFill>
              </a:rPr>
              <a:t>:</a:t>
            </a:r>
          </a:p>
          <a:p>
            <a:endParaRPr lang="hu-HU" b="1" dirty="0">
              <a:solidFill>
                <a:schemeClr val="accent1"/>
              </a:solidFill>
            </a:endParaRPr>
          </a:p>
          <a:p>
            <a:endParaRPr lang="hu-HU" b="1" dirty="0" smtClean="0">
              <a:solidFill>
                <a:schemeClr val="accent1"/>
              </a:solidFill>
            </a:endParaRPr>
          </a:p>
          <a:p>
            <a:endParaRPr lang="hu-HU" dirty="0">
              <a:solidFill>
                <a:srgbClr val="FFFF00"/>
              </a:solidFill>
            </a:endParaRPr>
          </a:p>
          <a:p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 betegség miatti keresőképtelenség, </a:t>
            </a:r>
            <a:r>
              <a:rPr lang="hu-HU" dirty="0" smtClean="0"/>
              <a:t>- legfeljebb </a:t>
            </a:r>
            <a:r>
              <a:rPr lang="hu-HU" dirty="0"/>
              <a:t>azonban a </a:t>
            </a:r>
            <a:r>
              <a:rPr lang="hu-HU" dirty="0" smtClean="0"/>
              <a:t>betegszabadság- </a:t>
            </a:r>
            <a:r>
              <a:rPr lang="hu-HU" dirty="0"/>
              <a:t>lejártát követő </a:t>
            </a:r>
            <a:r>
              <a:rPr lang="hu-HU" u="sng" dirty="0"/>
              <a:t>egy év,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 beteg gyermek ápolása címén fennálló </a:t>
            </a:r>
            <a:r>
              <a:rPr lang="hu-HU" dirty="0" smtClean="0"/>
              <a:t>keresőképtelenség</a:t>
            </a: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 hozzátartozó otthoni gondozása céljából kapott fizetés nélküli szabadság.</a:t>
            </a:r>
          </a:p>
        </p:txBody>
      </p:sp>
    </p:spTree>
    <p:extLst>
      <p:ext uri="{BB962C8B-B14F-4D97-AF65-F5344CB8AC3E}">
        <p14:creationId xmlns:p14="http://schemas.microsoft.com/office/powerpoint/2010/main" val="90210995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2843808" y="339502"/>
            <a:ext cx="2903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dirty="0" smtClean="0">
                <a:solidFill>
                  <a:schemeClr val="accent1"/>
                </a:solidFill>
              </a:rPr>
              <a:t>Ha munkavállaló mond fel </a:t>
            </a:r>
            <a:endParaRPr lang="hu-HU" dirty="0">
              <a:solidFill>
                <a:schemeClr val="accent1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4295487" y="1203598"/>
            <a:ext cx="4572000" cy="227754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hu-HU" altLang="hu-HU" u="sng" dirty="0"/>
          </a:p>
          <a:p>
            <a:r>
              <a:rPr lang="hu-HU" altLang="hu-HU" dirty="0">
                <a:solidFill>
                  <a:schemeClr val="accent1"/>
                </a:solidFill>
              </a:rPr>
              <a:t>határozott</a:t>
            </a:r>
            <a:r>
              <a:rPr lang="hu-HU" altLang="hu-HU" dirty="0">
                <a:solidFill>
                  <a:srgbClr val="FFFF00"/>
                </a:solidFill>
              </a:rPr>
              <a:t> </a:t>
            </a:r>
            <a:r>
              <a:rPr lang="hu-HU" altLang="hu-HU" dirty="0" err="1"/>
              <a:t>idejűt</a:t>
            </a:r>
            <a:r>
              <a:rPr lang="hu-HU" altLang="hu-HU" dirty="0"/>
              <a:t>  </a:t>
            </a:r>
            <a:r>
              <a:rPr lang="hu-HU" altLang="hu-HU" b="1" dirty="0"/>
              <a:t>köteles</a:t>
            </a:r>
            <a:r>
              <a:rPr lang="hu-HU" altLang="hu-HU" dirty="0"/>
              <a:t> megindokolni</a:t>
            </a:r>
            <a:r>
              <a:rPr lang="hu-HU" altLang="hu-HU" u="sng" dirty="0"/>
              <a:t>. </a:t>
            </a:r>
          </a:p>
          <a:p>
            <a:r>
              <a:rPr lang="hu-HU" altLang="hu-HU" dirty="0"/>
              <a:t>(csak olyan ok lehet, amely számára a </a:t>
            </a:r>
            <a:endParaRPr lang="hu-HU" altLang="hu-HU" dirty="0" smtClean="0"/>
          </a:p>
          <a:p>
            <a:r>
              <a:rPr lang="hu-HU" altLang="hu-HU" dirty="0" smtClean="0"/>
              <a:t>munkaviszony </a:t>
            </a:r>
            <a:r>
              <a:rPr lang="hu-HU" altLang="hu-HU" dirty="0"/>
              <a:t>fenntartását lehetetlenné </a:t>
            </a:r>
            <a:endParaRPr lang="hu-HU" altLang="hu-HU" dirty="0" smtClean="0"/>
          </a:p>
          <a:p>
            <a:r>
              <a:rPr lang="hu-HU" altLang="hu-HU" dirty="0" smtClean="0"/>
              <a:t>tenné </a:t>
            </a:r>
            <a:r>
              <a:rPr lang="hu-HU" altLang="hu-HU" dirty="0"/>
              <a:t>vagy körülményeire tekintettel </a:t>
            </a:r>
            <a:endParaRPr lang="hu-HU" altLang="hu-HU" dirty="0" smtClean="0"/>
          </a:p>
          <a:p>
            <a:r>
              <a:rPr lang="hu-HU" altLang="hu-HU" dirty="0" smtClean="0"/>
              <a:t>aránytalan </a:t>
            </a:r>
            <a:r>
              <a:rPr lang="hu-HU" altLang="hu-HU" dirty="0"/>
              <a:t>sérelemmel járna)</a:t>
            </a:r>
          </a:p>
          <a:p>
            <a:endParaRPr lang="hu-HU" altLang="hu-HU" sz="1600" dirty="0"/>
          </a:p>
          <a:p>
            <a:endParaRPr lang="hu-HU" altLang="hu-HU" dirty="0"/>
          </a:p>
        </p:txBody>
      </p:sp>
      <p:sp>
        <p:nvSpPr>
          <p:cNvPr id="4" name="Téglalap 3"/>
          <p:cNvSpPr/>
          <p:nvPr/>
        </p:nvSpPr>
        <p:spPr>
          <a:xfrm>
            <a:off x="467544" y="1635646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>
                <a:solidFill>
                  <a:schemeClr val="accent1"/>
                </a:solidFill>
              </a:rPr>
              <a:t>határozatlan</a:t>
            </a:r>
            <a:r>
              <a:rPr lang="hu-HU" altLang="hu-HU" dirty="0">
                <a:solidFill>
                  <a:srgbClr val="FFFF00"/>
                </a:solidFill>
              </a:rPr>
              <a:t> </a:t>
            </a:r>
            <a:r>
              <a:rPr lang="hu-HU" altLang="hu-HU" dirty="0" err="1"/>
              <a:t>idejűt</a:t>
            </a:r>
            <a:r>
              <a:rPr lang="hu-HU" altLang="hu-HU" dirty="0"/>
              <a:t>  </a:t>
            </a:r>
            <a:r>
              <a:rPr lang="hu-HU" altLang="hu-HU" b="1" dirty="0"/>
              <a:t>nem köteles </a:t>
            </a:r>
            <a:r>
              <a:rPr lang="hu-HU" altLang="hu-HU" dirty="0"/>
              <a:t>indokolni</a:t>
            </a:r>
          </a:p>
        </p:txBody>
      </p:sp>
    </p:spTree>
    <p:extLst>
      <p:ext uri="{BB962C8B-B14F-4D97-AF65-F5344CB8AC3E}">
        <p14:creationId xmlns:p14="http://schemas.microsoft.com/office/powerpoint/2010/main" val="13294499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79512" y="3083341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/>
              <a:t>A munkáltató felmondása esetén köteles a munkavállalót - legalább a felmondási idő felére - a munkavégzés alól felmenteni.</a:t>
            </a:r>
            <a:endParaRPr lang="hu-HU" altLang="hu-HU" b="1" dirty="0"/>
          </a:p>
          <a:p>
            <a:endParaRPr lang="hu-HU" altLang="hu-HU" b="1" dirty="0"/>
          </a:p>
          <a:p>
            <a:r>
              <a:rPr lang="hu-HU" altLang="hu-HU" b="1" dirty="0"/>
              <a:t>Felmentés időtartamára </a:t>
            </a:r>
            <a:r>
              <a:rPr lang="hu-HU" altLang="hu-HU" b="1" dirty="0">
                <a:solidFill>
                  <a:schemeClr val="accent1"/>
                </a:solidFill>
              </a:rPr>
              <a:t>TÁVOLLÉTI DÍJ </a:t>
            </a:r>
            <a:r>
              <a:rPr lang="hu-HU" altLang="hu-HU" b="1" dirty="0"/>
              <a:t>jár</a:t>
            </a:r>
          </a:p>
        </p:txBody>
      </p:sp>
      <p:sp>
        <p:nvSpPr>
          <p:cNvPr id="4" name="Téglalap 3"/>
          <p:cNvSpPr/>
          <p:nvPr/>
        </p:nvSpPr>
        <p:spPr>
          <a:xfrm>
            <a:off x="1691680" y="429994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Ha munkavégzés hiányában jár díjazás a munkavállalónak, az főszabály szerint a távolléti díjat jelenti.</a:t>
            </a:r>
          </a:p>
        </p:txBody>
      </p:sp>
      <p:sp>
        <p:nvSpPr>
          <p:cNvPr id="5" name="Téglalap 4"/>
          <p:cNvSpPr/>
          <p:nvPr/>
        </p:nvSpPr>
        <p:spPr>
          <a:xfrm>
            <a:off x="323528" y="1275606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dirty="0" smtClean="0">
                <a:solidFill>
                  <a:srgbClr val="474747"/>
                </a:solidFill>
                <a:latin typeface="Fira Sans"/>
              </a:rPr>
              <a:t>A munkáltató felmondását köteles megindokolni. (világos-valós-okszerű )</a:t>
            </a:r>
          </a:p>
          <a:p>
            <a:pPr algn="just"/>
            <a:r>
              <a:rPr lang="hu-HU" dirty="0" smtClean="0">
                <a:solidFill>
                  <a:srgbClr val="474747"/>
                </a:solidFill>
                <a:latin typeface="Fira Sans"/>
              </a:rPr>
              <a:t>A </a:t>
            </a:r>
            <a:r>
              <a:rPr lang="hu-HU" dirty="0">
                <a:solidFill>
                  <a:srgbClr val="474747"/>
                </a:solidFill>
                <a:latin typeface="Fira Sans"/>
              </a:rPr>
              <a:t>felmondás </a:t>
            </a:r>
            <a:r>
              <a:rPr lang="hu-HU" b="1" dirty="0">
                <a:solidFill>
                  <a:srgbClr val="474747"/>
                </a:solidFill>
                <a:latin typeface="Fira Sans"/>
              </a:rPr>
              <a:t>indoka</a:t>
            </a:r>
            <a:r>
              <a:rPr lang="hu-HU" dirty="0">
                <a:solidFill>
                  <a:srgbClr val="474747"/>
                </a:solidFill>
                <a:latin typeface="Fira Sans"/>
              </a:rPr>
              <a:t> </a:t>
            </a:r>
            <a:endParaRPr lang="hu-HU" dirty="0" smtClean="0">
              <a:solidFill>
                <a:srgbClr val="474747"/>
              </a:solidFill>
              <a:latin typeface="Fira Sans"/>
            </a:endParaRPr>
          </a:p>
          <a:p>
            <a:pPr algn="just"/>
            <a:r>
              <a:rPr lang="hu-HU" dirty="0" smtClean="0">
                <a:solidFill>
                  <a:srgbClr val="474747"/>
                </a:solidFill>
                <a:latin typeface="Fira Sans"/>
              </a:rPr>
              <a:t>1.a </a:t>
            </a:r>
            <a:r>
              <a:rPr lang="hu-HU" dirty="0">
                <a:solidFill>
                  <a:srgbClr val="474747"/>
                </a:solidFill>
                <a:latin typeface="Fira Sans"/>
              </a:rPr>
              <a:t>munkavállaló munkaviszonnyal kapcsolatos magatartásával, </a:t>
            </a:r>
            <a:endParaRPr lang="hu-HU" dirty="0" smtClean="0">
              <a:solidFill>
                <a:srgbClr val="474747"/>
              </a:solidFill>
              <a:latin typeface="Fira Sans"/>
            </a:endParaRPr>
          </a:p>
          <a:p>
            <a:pPr algn="just"/>
            <a:r>
              <a:rPr lang="hu-HU" dirty="0" smtClean="0">
                <a:solidFill>
                  <a:srgbClr val="474747"/>
                </a:solidFill>
                <a:latin typeface="Fira Sans"/>
              </a:rPr>
              <a:t>2.képességével </a:t>
            </a:r>
            <a:r>
              <a:rPr lang="hu-HU" dirty="0">
                <a:solidFill>
                  <a:srgbClr val="474747"/>
                </a:solidFill>
                <a:latin typeface="Fira Sans"/>
              </a:rPr>
              <a:t>vagy </a:t>
            </a:r>
            <a:endParaRPr lang="hu-HU" dirty="0" smtClean="0">
              <a:solidFill>
                <a:srgbClr val="474747"/>
              </a:solidFill>
              <a:latin typeface="Fira Sans"/>
            </a:endParaRPr>
          </a:p>
          <a:p>
            <a:pPr algn="just"/>
            <a:r>
              <a:rPr lang="hu-HU" dirty="0" smtClean="0">
                <a:solidFill>
                  <a:srgbClr val="474747"/>
                </a:solidFill>
                <a:latin typeface="Fira Sans"/>
              </a:rPr>
              <a:t>3.a </a:t>
            </a:r>
            <a:r>
              <a:rPr lang="hu-HU" dirty="0">
                <a:solidFill>
                  <a:srgbClr val="474747"/>
                </a:solidFill>
                <a:latin typeface="Fira Sans"/>
              </a:rPr>
              <a:t>munkáltató működésével összefüggő </a:t>
            </a:r>
            <a:r>
              <a:rPr lang="hu-HU" b="1" dirty="0">
                <a:solidFill>
                  <a:srgbClr val="474747"/>
                </a:solidFill>
                <a:latin typeface="Fira Sans"/>
              </a:rPr>
              <a:t>ok </a:t>
            </a:r>
            <a:r>
              <a:rPr lang="hu-HU" dirty="0">
                <a:solidFill>
                  <a:srgbClr val="474747"/>
                </a:solidFill>
                <a:latin typeface="Fira Sans"/>
              </a:rPr>
              <a:t>lehet.</a:t>
            </a:r>
            <a:endParaRPr lang="hu-HU" b="0" i="0" dirty="0">
              <a:solidFill>
                <a:srgbClr val="474747"/>
              </a:solidFill>
              <a:effectLst/>
              <a:latin typeface="Fira Sans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971600" y="376368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Munkáltatói felmondás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9275509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467544" y="195486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altLang="hu-HU" dirty="0">
                <a:solidFill>
                  <a:schemeClr val="accent1"/>
                </a:solidFill>
              </a:rPr>
              <a:t>Azonnali hatályú felmondás</a:t>
            </a:r>
            <a:br>
              <a:rPr lang="hu-HU" altLang="hu-HU" dirty="0">
                <a:solidFill>
                  <a:schemeClr val="accent1"/>
                </a:solidFill>
              </a:rPr>
            </a:br>
            <a:r>
              <a:rPr lang="hu-HU" altLang="hu-HU" sz="1600" dirty="0"/>
              <a:t>(mindkét fél)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1187624" y="1275606"/>
            <a:ext cx="7056784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hu-HU" altLang="hu-HU" dirty="0"/>
              <a:t>a munkaviszonyból származó </a:t>
            </a:r>
            <a:br>
              <a:rPr lang="hu-HU" altLang="hu-HU" dirty="0"/>
            </a:br>
            <a:r>
              <a:rPr lang="hu-HU" altLang="hu-HU" dirty="0">
                <a:solidFill>
                  <a:schemeClr val="accent1"/>
                </a:solidFill>
              </a:rPr>
              <a:t>lényeges kötelezettségét </a:t>
            </a:r>
            <a:br>
              <a:rPr lang="hu-HU" altLang="hu-HU" dirty="0">
                <a:solidFill>
                  <a:schemeClr val="accent1"/>
                </a:solidFill>
              </a:rPr>
            </a:br>
            <a:r>
              <a:rPr lang="hu-HU" altLang="hu-HU" dirty="0">
                <a:solidFill>
                  <a:schemeClr val="accent1"/>
                </a:solidFill>
              </a:rPr>
              <a:t>szándékosan</a:t>
            </a:r>
            <a:r>
              <a:rPr lang="hu-HU" altLang="hu-HU" dirty="0"/>
              <a:t> vagy </a:t>
            </a:r>
            <a:r>
              <a:rPr lang="hu-HU" altLang="hu-HU" dirty="0">
                <a:solidFill>
                  <a:schemeClr val="accent1"/>
                </a:solidFill>
              </a:rPr>
              <a:t>súlyos gondatlansággal </a:t>
            </a:r>
            <a:r>
              <a:rPr lang="hu-HU" altLang="hu-HU" dirty="0"/>
              <a:t/>
            </a:r>
            <a:br>
              <a:rPr lang="hu-HU" altLang="hu-HU" dirty="0"/>
            </a:br>
            <a:r>
              <a:rPr lang="hu-HU" altLang="hu-HU" dirty="0">
                <a:solidFill>
                  <a:schemeClr val="accent1"/>
                </a:solidFill>
              </a:rPr>
              <a:t>jelentős mértékben </a:t>
            </a:r>
            <a:r>
              <a:rPr lang="hu-HU" altLang="hu-HU" dirty="0"/>
              <a:t>megszegi, vagy</a:t>
            </a:r>
          </a:p>
          <a:p>
            <a:pPr>
              <a:lnSpc>
                <a:spcPct val="90000"/>
              </a:lnSpc>
            </a:pPr>
            <a:endParaRPr lang="hu-HU" altLang="hu-HU" dirty="0"/>
          </a:p>
          <a:p>
            <a:pPr marL="514350" indent="-514350">
              <a:lnSpc>
                <a:spcPct val="90000"/>
              </a:lnSpc>
              <a:buFont typeface="+mj-lt"/>
              <a:buAutoNum type="arabicPeriod" startAt="2"/>
            </a:pPr>
            <a:r>
              <a:rPr lang="hu-HU" altLang="hu-HU" dirty="0"/>
              <a:t>olyan magatartást tanúsít, amely a munkaviszony fenntartását lehetetlenné teszi.</a:t>
            </a:r>
          </a:p>
          <a:p>
            <a:pPr>
              <a:lnSpc>
                <a:spcPct val="90000"/>
              </a:lnSpc>
            </a:pP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344501441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467544" y="339502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dirty="0"/>
              <a:t>Meddig lehet megtenni?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971600" y="1779662"/>
            <a:ext cx="6894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okról való tudomásszerzéstől 15 napon, </a:t>
            </a:r>
            <a:r>
              <a:rPr lang="hu-HU" altLang="hu-HU" dirty="0" err="1"/>
              <a:t>max</a:t>
            </a:r>
            <a:r>
              <a:rPr lang="hu-HU" altLang="hu-HU" dirty="0"/>
              <a:t>. ok bekövetkeztétől 1 éven belül, </a:t>
            </a:r>
          </a:p>
          <a:p>
            <a:endParaRPr lang="hu-HU" altLang="hu-HU" dirty="0"/>
          </a:p>
          <a:p>
            <a:r>
              <a:rPr lang="hu-HU" altLang="hu-HU" dirty="0"/>
              <a:t>bűncselekmény elkövetése esetén a büntethetőség elévüléséig</a:t>
            </a:r>
          </a:p>
        </p:txBody>
      </p:sp>
    </p:spTree>
    <p:extLst>
      <p:ext uri="{BB962C8B-B14F-4D97-AF65-F5344CB8AC3E}">
        <p14:creationId xmlns:p14="http://schemas.microsoft.com/office/powerpoint/2010/main" val="411610227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07504" y="627534"/>
            <a:ext cx="7470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/>
              <a:t>Azonnali hatályú felmondással - indokolás nélkül </a:t>
            </a:r>
            <a:r>
              <a:rPr lang="hu-HU" altLang="hu-HU" b="1" dirty="0" smtClean="0"/>
              <a:t>– megszüntetheti</a:t>
            </a:r>
          </a:p>
          <a:p>
            <a:endParaRPr lang="hu-HU" altLang="hu-HU" b="1" dirty="0"/>
          </a:p>
          <a:p>
            <a:endParaRPr lang="hu-HU" altLang="hu-HU" b="1" dirty="0" smtClean="0"/>
          </a:p>
          <a:p>
            <a:endParaRPr lang="hu-HU" altLang="hu-HU" b="1" dirty="0"/>
          </a:p>
          <a:p>
            <a:pPr>
              <a:buNone/>
            </a:pPr>
            <a:r>
              <a:rPr lang="hu-HU" altLang="hu-HU" dirty="0"/>
              <a:t>a) bármelyik fél a munkaviszonyt a próbaidő alatt,</a:t>
            </a:r>
          </a:p>
          <a:p>
            <a:pPr>
              <a:buNone/>
            </a:pPr>
            <a:r>
              <a:rPr lang="hu-HU" altLang="hu-HU" dirty="0"/>
              <a:t>b) a munkáltató a határozott idejű munkaviszonyt.</a:t>
            </a:r>
          </a:p>
          <a:p>
            <a:pPr>
              <a:buNone/>
            </a:pPr>
            <a:endParaRPr lang="hu-HU" altLang="hu-HU" dirty="0"/>
          </a:p>
        </p:txBody>
      </p:sp>
      <p:sp>
        <p:nvSpPr>
          <p:cNvPr id="3" name="Téglalap 2"/>
          <p:cNvSpPr/>
          <p:nvPr/>
        </p:nvSpPr>
        <p:spPr>
          <a:xfrm>
            <a:off x="359024" y="3075806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hu-HU" altLang="hu-HU" dirty="0"/>
              <a:t>Ebben az esetben a munkavállaló jogosult tizenkét havi, vagy ha a határozott időből hátralévő idő egy évnél rövidebb, a hátralévő időre járó távolléti díjára</a:t>
            </a:r>
          </a:p>
        </p:txBody>
      </p:sp>
    </p:spTree>
    <p:extLst>
      <p:ext uri="{BB962C8B-B14F-4D97-AF65-F5344CB8AC3E}">
        <p14:creationId xmlns:p14="http://schemas.microsoft.com/office/powerpoint/2010/main" val="65104915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467544" y="339502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dirty="0">
                <a:solidFill>
                  <a:schemeClr val="accent1"/>
                </a:solidFill>
              </a:rPr>
              <a:t>KÖZÖS  MEGEGYEZÉS</a:t>
            </a:r>
            <a:endParaRPr lang="hu-HU" dirty="0">
              <a:solidFill>
                <a:schemeClr val="accent1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1763688" y="1779662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Megegyezés feltételeinek meg kell felelnie. </a:t>
            </a:r>
          </a:p>
          <a:p>
            <a:r>
              <a:rPr lang="hu-HU" dirty="0" smtClean="0"/>
              <a:t>Nem valósíthat meg bújtatott felmondás.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9961237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11960" y="2181679"/>
            <a:ext cx="4932040" cy="473576"/>
          </a:xfrm>
        </p:spPr>
        <p:txBody>
          <a:bodyPr/>
          <a:lstStyle/>
          <a:p>
            <a:pPr algn="ctr"/>
            <a:r>
              <a:rPr lang="hu-HU" altLang="hu-HU" sz="2400" dirty="0" smtClean="0"/>
              <a:t>Kárfelelősség a munkajogban</a:t>
            </a:r>
            <a:endParaRPr lang="ko-KR" altLang="en-US" sz="2400" dirty="0">
              <a:latin typeface="+mj-lt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6728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267494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000"/>
              </a:spcAft>
            </a:pPr>
            <a:r>
              <a:rPr lang="hu-HU" altLang="hu-HU" b="1" dirty="0">
                <a:solidFill>
                  <a:schemeClr val="accent1"/>
                </a:solidFill>
              </a:rPr>
              <a:t>A munkáltató kártérítési felelősségének jellege, esetei</a:t>
            </a:r>
          </a:p>
        </p:txBody>
      </p:sp>
      <p:sp>
        <p:nvSpPr>
          <p:cNvPr id="3" name="Téglalap 2"/>
          <p:cNvSpPr/>
          <p:nvPr/>
        </p:nvSpPr>
        <p:spPr>
          <a:xfrm>
            <a:off x="539552" y="1563638"/>
            <a:ext cx="8064896" cy="1764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000"/>
              </a:spcAft>
            </a:pPr>
            <a:r>
              <a:rPr lang="hu-HU" altLang="hu-HU" b="1" dirty="0"/>
              <a:t>A munkáltató köteles megtéríteni a munkavállalónak a munkaviszonnyal összefüggésben okozott kárt.</a:t>
            </a:r>
          </a:p>
          <a:p>
            <a:pPr>
              <a:spcBef>
                <a:spcPts val="1200"/>
              </a:spcBef>
              <a:spcAft>
                <a:spcPts val="1000"/>
              </a:spcAft>
            </a:pPr>
            <a:r>
              <a:rPr lang="hu-HU" altLang="hu-HU" b="1" dirty="0">
                <a:solidFill>
                  <a:schemeClr val="accent1"/>
                </a:solidFill>
              </a:rPr>
              <a:t>objektív felelősség </a:t>
            </a:r>
            <a:r>
              <a:rPr lang="hu-HU" altLang="hu-HU" dirty="0"/>
              <a:t>- vétkesség vizsgálata nélküli felelősség,</a:t>
            </a:r>
          </a:p>
          <a:p>
            <a:pPr>
              <a:spcBef>
                <a:spcPts val="1200"/>
              </a:spcBef>
              <a:spcAft>
                <a:spcPts val="1000"/>
              </a:spcAft>
            </a:pPr>
            <a:r>
              <a:rPr lang="hu-HU" altLang="hu-HU" dirty="0"/>
              <a:t>azaz a károsultat nem terheli a vétkes munkáltatói magatartás bizonyítása</a:t>
            </a:r>
          </a:p>
        </p:txBody>
      </p:sp>
    </p:spTree>
    <p:extLst>
      <p:ext uri="{BB962C8B-B14F-4D97-AF65-F5344CB8AC3E}">
        <p14:creationId xmlns:p14="http://schemas.microsoft.com/office/powerpoint/2010/main" val="344217933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79512" y="339502"/>
            <a:ext cx="784887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hu-HU" altLang="hu-HU" sz="3200" b="1" dirty="0">
                <a:solidFill>
                  <a:schemeClr val="accent1"/>
                </a:solidFill>
              </a:rPr>
              <a:t>Kimentési okok</a:t>
            </a:r>
          </a:p>
          <a:p>
            <a:pPr algn="ctr">
              <a:spcBef>
                <a:spcPct val="0"/>
              </a:spcBef>
            </a:pPr>
            <a:endParaRPr lang="hu-HU" altLang="hu-HU" sz="2400" b="1" dirty="0"/>
          </a:p>
          <a:p>
            <a:pPr>
              <a:spcBef>
                <a:spcPct val="0"/>
              </a:spcBef>
            </a:pPr>
            <a:r>
              <a:rPr lang="hu-HU" altLang="hu-HU" dirty="0"/>
              <a:t>Mentesül a felelősség alól a munkáltató, ha bizonyítja, </a:t>
            </a:r>
            <a:r>
              <a:rPr lang="hu-HU" altLang="hu-HU" dirty="0" smtClean="0"/>
              <a:t>hogy:</a:t>
            </a:r>
          </a:p>
          <a:p>
            <a:pPr>
              <a:spcBef>
                <a:spcPct val="0"/>
              </a:spcBef>
            </a:pPr>
            <a:endParaRPr lang="hu-HU" altLang="hu-HU" dirty="0"/>
          </a:p>
          <a:p>
            <a:pPr marL="342900" indent="-342900">
              <a:spcBef>
                <a:spcPct val="0"/>
              </a:spcBef>
              <a:buAutoNum type="alphaLcParenR"/>
            </a:pPr>
            <a:r>
              <a:rPr lang="hu-HU" altLang="hu-HU" dirty="0" smtClean="0"/>
              <a:t>a </a:t>
            </a:r>
            <a:r>
              <a:rPr lang="hu-HU" altLang="hu-HU" dirty="0"/>
              <a:t>kárt az </a:t>
            </a:r>
            <a:r>
              <a:rPr lang="hu-HU" altLang="hu-HU" dirty="0">
                <a:solidFill>
                  <a:schemeClr val="accent1"/>
                </a:solidFill>
              </a:rPr>
              <a:t>ellenőrzési körén kívül </a:t>
            </a:r>
            <a:r>
              <a:rPr lang="hu-HU" altLang="hu-HU" dirty="0"/>
              <a:t>eső olyan körülmény okozta, amellyel </a:t>
            </a:r>
            <a:endParaRPr lang="hu-HU" altLang="hu-HU" dirty="0" smtClean="0"/>
          </a:p>
          <a:p>
            <a:pPr>
              <a:spcBef>
                <a:spcPct val="0"/>
              </a:spcBef>
            </a:pPr>
            <a:r>
              <a:rPr lang="hu-HU" altLang="hu-HU" dirty="0" smtClean="0"/>
              <a:t>nem </a:t>
            </a:r>
            <a:r>
              <a:rPr lang="hu-HU" altLang="hu-HU" dirty="0"/>
              <a:t>kellett számolnia és nem volt elvárható, hogy a károkozó körülmény </a:t>
            </a:r>
            <a:endParaRPr lang="hu-HU" altLang="hu-HU" dirty="0" smtClean="0"/>
          </a:p>
          <a:p>
            <a:pPr>
              <a:spcBef>
                <a:spcPct val="0"/>
              </a:spcBef>
            </a:pPr>
            <a:r>
              <a:rPr lang="hu-HU" altLang="hu-HU" dirty="0" smtClean="0"/>
              <a:t>bekövetkezését </a:t>
            </a:r>
            <a:r>
              <a:rPr lang="hu-HU" altLang="hu-HU" dirty="0"/>
              <a:t>elkerülje vagy a kárt elhárítsa, </a:t>
            </a:r>
            <a:r>
              <a:rPr lang="hu-HU" altLang="hu-HU" dirty="0" smtClean="0"/>
              <a:t>vagy</a:t>
            </a:r>
          </a:p>
          <a:p>
            <a:pPr>
              <a:spcBef>
                <a:spcPct val="0"/>
              </a:spcBef>
            </a:pPr>
            <a:endParaRPr lang="hu-HU" altLang="hu-HU" dirty="0"/>
          </a:p>
          <a:p>
            <a:pPr>
              <a:spcBef>
                <a:spcPct val="0"/>
              </a:spcBef>
            </a:pPr>
            <a:r>
              <a:rPr lang="hu-HU" altLang="hu-HU" dirty="0"/>
              <a:t>b) a kárt </a:t>
            </a:r>
            <a:r>
              <a:rPr lang="hu-HU" altLang="hu-HU" dirty="0">
                <a:solidFill>
                  <a:schemeClr val="accent1"/>
                </a:solidFill>
              </a:rPr>
              <a:t>kizárólag a károsult </a:t>
            </a:r>
            <a:r>
              <a:rPr lang="hu-HU" altLang="hu-HU" dirty="0"/>
              <a:t>elháríthatatlan </a:t>
            </a:r>
            <a:r>
              <a:rPr lang="hu-HU" altLang="hu-HU" dirty="0">
                <a:solidFill>
                  <a:schemeClr val="accent1"/>
                </a:solidFill>
              </a:rPr>
              <a:t>magatartása</a:t>
            </a:r>
            <a:r>
              <a:rPr lang="hu-HU" altLang="hu-HU" dirty="0"/>
              <a:t> okozta.</a:t>
            </a:r>
          </a:p>
        </p:txBody>
      </p:sp>
    </p:spTree>
    <p:extLst>
      <p:ext uri="{BB962C8B-B14F-4D97-AF65-F5344CB8AC3E}">
        <p14:creationId xmlns:p14="http://schemas.microsoft.com/office/powerpoint/2010/main" val="3223372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0432" y="4485720"/>
            <a:ext cx="432048" cy="455942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827584" y="1275606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hu-HU" dirty="0" smtClean="0"/>
              <a:t> </a:t>
            </a:r>
            <a:r>
              <a:rPr lang="hu-HU" dirty="0"/>
              <a:t>Alaptörvény </a:t>
            </a:r>
            <a:endParaRPr lang="hu-HU" dirty="0" smtClean="0"/>
          </a:p>
          <a:p>
            <a:pPr lvl="2"/>
            <a:r>
              <a:rPr lang="hu-HU" dirty="0" smtClean="0"/>
              <a:t> </a:t>
            </a:r>
            <a:r>
              <a:rPr lang="hu-HU" dirty="0"/>
              <a:t>Alkotmánybíróság gyakorlata </a:t>
            </a:r>
            <a:endParaRPr lang="hu-HU" dirty="0" smtClean="0"/>
          </a:p>
          <a:p>
            <a:pPr lvl="2"/>
            <a:r>
              <a:rPr lang="hu-HU" dirty="0" smtClean="0"/>
              <a:t> </a:t>
            </a:r>
            <a:r>
              <a:rPr lang="hu-HU" dirty="0"/>
              <a:t>Bírói jogalkalmazás</a:t>
            </a:r>
          </a:p>
        </p:txBody>
      </p:sp>
      <p:sp>
        <p:nvSpPr>
          <p:cNvPr id="3" name="Téglalap 2"/>
          <p:cNvSpPr/>
          <p:nvPr/>
        </p:nvSpPr>
        <p:spPr>
          <a:xfrm>
            <a:off x="251520" y="483518"/>
            <a:ext cx="3005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hu-HU" dirty="0"/>
              <a:t>Alkotmányos szabályok </a:t>
            </a:r>
          </a:p>
        </p:txBody>
      </p:sp>
    </p:spTree>
    <p:extLst>
      <p:ext uri="{BB962C8B-B14F-4D97-AF65-F5344CB8AC3E}">
        <p14:creationId xmlns:p14="http://schemas.microsoft.com/office/powerpoint/2010/main" val="254882384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79512" y="411510"/>
            <a:ext cx="8712968" cy="294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defRPr/>
            </a:pPr>
            <a:r>
              <a:rPr lang="hu-HU" altLang="hu-HU" sz="3200" b="1" dirty="0">
                <a:solidFill>
                  <a:schemeClr val="accent1"/>
                </a:solidFill>
              </a:rPr>
              <a:t>Tipikus kárigények</a:t>
            </a:r>
          </a:p>
          <a:p>
            <a:pPr algn="ctr">
              <a:spcBef>
                <a:spcPts val="800"/>
              </a:spcBef>
              <a:defRPr/>
            </a:pPr>
            <a:endParaRPr lang="hu-HU" altLang="hu-HU" sz="24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ts val="800"/>
              </a:spcBef>
              <a:defRPr/>
            </a:pPr>
            <a:endParaRPr lang="hu-HU" altLang="hu-H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dirty="0"/>
              <a:t>- egészségkárosodáshoz kapcsolódóan (baleseti eredet, megbetegedés)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dirty="0"/>
              <a:t>- munkaviszony megszűnéséhez kapcsolóan (igazolások késedelme, jogellenes megszüntetés...)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dirty="0"/>
              <a:t>- munkahelyre bevitt tárgyakban bekövetkezett kár</a:t>
            </a:r>
          </a:p>
        </p:txBody>
      </p:sp>
    </p:spTree>
    <p:extLst>
      <p:ext uri="{BB962C8B-B14F-4D97-AF65-F5344CB8AC3E}">
        <p14:creationId xmlns:p14="http://schemas.microsoft.com/office/powerpoint/2010/main" val="31697799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539552" y="411510"/>
            <a:ext cx="3142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>
                <a:solidFill>
                  <a:schemeClr val="accent1"/>
                </a:solidFill>
              </a:rPr>
              <a:t>Kártérítés mértéke</a:t>
            </a:r>
          </a:p>
        </p:txBody>
      </p:sp>
      <p:sp>
        <p:nvSpPr>
          <p:cNvPr id="3" name="Téglalap 2"/>
          <p:cNvSpPr/>
          <p:nvPr/>
        </p:nvSpPr>
        <p:spPr>
          <a:xfrm>
            <a:off x="611560" y="1563638"/>
            <a:ext cx="7776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/>
              <a:t>A munkáltató a munkavállaló </a:t>
            </a:r>
            <a:r>
              <a:rPr lang="hu-HU" b="1" dirty="0">
                <a:solidFill>
                  <a:schemeClr val="accent1"/>
                </a:solidFill>
              </a:rPr>
              <a:t>teljes kárát </a:t>
            </a:r>
            <a:r>
              <a:rPr lang="hu-HU" b="1" dirty="0"/>
              <a:t>köteles megtéríteni</a:t>
            </a:r>
            <a:r>
              <a:rPr lang="hu-HU" dirty="0"/>
              <a:t>. </a:t>
            </a:r>
          </a:p>
          <a:p>
            <a:r>
              <a:rPr lang="hu-HU" dirty="0"/>
              <a:t>Nem kell megtéríteni azt a kárt, amellyel kapcsolatban bizonyítja, hogy </a:t>
            </a:r>
            <a:endParaRPr lang="hu-HU" dirty="0" smtClean="0"/>
          </a:p>
          <a:p>
            <a:r>
              <a:rPr lang="hu-HU" dirty="0" smtClean="0"/>
              <a:t>bekövetkezése </a:t>
            </a:r>
            <a:r>
              <a:rPr lang="hu-HU" dirty="0"/>
              <a:t>a károkozás idején nem volt előre látható</a:t>
            </a:r>
            <a:r>
              <a:rPr lang="hu-HU" dirty="0" smtClean="0"/>
              <a:t>.</a:t>
            </a:r>
          </a:p>
          <a:p>
            <a:endParaRPr lang="hu-HU" dirty="0"/>
          </a:p>
          <a:p>
            <a:r>
              <a:rPr lang="hu-HU" dirty="0"/>
              <a:t>Nem kell megtéríteni a kárnak azt a részét, amelyet a munkavállaló vétkes magatartása okozott, vagy amely abból származott, hogy a munkavállaló </a:t>
            </a:r>
            <a:endParaRPr lang="hu-HU" dirty="0" smtClean="0"/>
          </a:p>
          <a:p>
            <a:r>
              <a:rPr lang="hu-HU" dirty="0" smtClean="0"/>
              <a:t>kárenyhítési </a:t>
            </a:r>
            <a:r>
              <a:rPr lang="hu-HU" dirty="0"/>
              <a:t>kötelezettségének nem tett eleget.</a:t>
            </a:r>
          </a:p>
        </p:txBody>
      </p:sp>
    </p:spTree>
    <p:extLst>
      <p:ext uri="{BB962C8B-B14F-4D97-AF65-F5344CB8AC3E}">
        <p14:creationId xmlns:p14="http://schemas.microsoft.com/office/powerpoint/2010/main" val="387871665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67544" y="483518"/>
            <a:ext cx="2548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  <a:defRPr/>
            </a:pPr>
            <a:r>
              <a:rPr lang="hu-HU" altLang="hu-HU" b="1">
                <a:solidFill>
                  <a:schemeClr val="accent1"/>
                </a:solidFill>
              </a:rPr>
              <a:t>A megtérítendő károk</a:t>
            </a:r>
            <a:endParaRPr lang="hu-HU" altLang="hu-HU" b="1" dirty="0">
              <a:solidFill>
                <a:schemeClr val="accent1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1979712" y="1635646"/>
            <a:ext cx="6606480" cy="2267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b="1" dirty="0"/>
              <a:t>munkaviszony körében elmaradt jövedelem</a:t>
            </a:r>
          </a:p>
          <a:p>
            <a:pPr marL="285750" indent="-285750" algn="just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b="1" dirty="0" smtClean="0"/>
              <a:t>munkaviszonyon </a:t>
            </a:r>
            <a:r>
              <a:rPr lang="hu-HU" altLang="hu-HU" b="1" dirty="0"/>
              <a:t>kívül elmaradt jövedelem</a:t>
            </a:r>
          </a:p>
          <a:p>
            <a:pPr marL="285750" indent="-285750" algn="just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b="1" dirty="0" smtClean="0"/>
              <a:t>dologi </a:t>
            </a:r>
            <a:r>
              <a:rPr lang="hu-HU" altLang="hu-HU" b="1" dirty="0"/>
              <a:t>kár és költség</a:t>
            </a:r>
          </a:p>
          <a:p>
            <a:pPr marL="285750" indent="-285750" algn="just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b="1" dirty="0" smtClean="0"/>
              <a:t> </a:t>
            </a:r>
            <a:r>
              <a:rPr lang="hu-HU" altLang="hu-HU" b="1" dirty="0"/>
              <a:t>hozzátartozó kára</a:t>
            </a:r>
          </a:p>
          <a:p>
            <a:pPr marL="285750" indent="-285750" algn="just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b="1" dirty="0" smtClean="0"/>
              <a:t> </a:t>
            </a:r>
            <a:r>
              <a:rPr lang="hu-HU" altLang="hu-HU" b="1" dirty="0"/>
              <a:t>„nem vagyoni kár”, sérelemdíj</a:t>
            </a:r>
            <a:endParaRPr lang="hu-HU" altLang="hu-HU" dirty="0"/>
          </a:p>
          <a:p>
            <a:pPr algn="just">
              <a:spcBef>
                <a:spcPts val="800"/>
              </a:spcBef>
              <a:defRPr/>
            </a:pPr>
            <a:endParaRPr lang="hu-HU" altLang="hu-HU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82182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8" y="339502"/>
            <a:ext cx="5338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>
                <a:solidFill>
                  <a:schemeClr val="accent1"/>
                </a:solidFill>
              </a:rPr>
              <a:t>A munkavállaló kártérítési felelőssége</a:t>
            </a:r>
            <a:endParaRPr lang="hu-HU" dirty="0">
              <a:solidFill>
                <a:schemeClr val="accent1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971600" y="1563638"/>
            <a:ext cx="71825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munkavállaló a </a:t>
            </a:r>
            <a:r>
              <a:rPr lang="hu-HU" b="1" dirty="0">
                <a:solidFill>
                  <a:schemeClr val="accent1"/>
                </a:solidFill>
              </a:rPr>
              <a:t>munkaviszonyból származó kötelezettségének megszegésével </a:t>
            </a:r>
            <a:r>
              <a:rPr lang="hu-HU" dirty="0"/>
              <a:t>okozott kárt köteles megtéríteni, ha </a:t>
            </a:r>
            <a:r>
              <a:rPr lang="hu-HU" b="1" dirty="0">
                <a:solidFill>
                  <a:schemeClr val="accent1"/>
                </a:solidFill>
              </a:rPr>
              <a:t>nem úgy járt el</a:t>
            </a:r>
            <a:r>
              <a:rPr lang="hu-HU" dirty="0"/>
              <a:t>, ahogy az adott helyzetben </a:t>
            </a:r>
            <a:r>
              <a:rPr lang="hu-HU" b="1" dirty="0">
                <a:solidFill>
                  <a:schemeClr val="accent1"/>
                </a:solidFill>
              </a:rPr>
              <a:t>általában</a:t>
            </a:r>
            <a:r>
              <a:rPr lang="hu-HU" dirty="0">
                <a:solidFill>
                  <a:schemeClr val="accent1"/>
                </a:solidFill>
              </a:rPr>
              <a:t> </a:t>
            </a:r>
            <a:r>
              <a:rPr lang="hu-HU" b="1" dirty="0">
                <a:solidFill>
                  <a:schemeClr val="accent1"/>
                </a:solidFill>
              </a:rPr>
              <a:t>elvárható</a:t>
            </a:r>
            <a:r>
              <a:rPr lang="hu-HU" dirty="0"/>
              <a:t>.</a:t>
            </a:r>
          </a:p>
          <a:p>
            <a:endParaRPr lang="hu-HU" dirty="0"/>
          </a:p>
          <a:p>
            <a:r>
              <a:rPr lang="hu-HU" dirty="0"/>
              <a:t>Ezt a </a:t>
            </a:r>
            <a:r>
              <a:rPr lang="hu-HU" b="1" dirty="0"/>
              <a:t>munkáltatónak kell bizonyítania</a:t>
            </a:r>
            <a:r>
              <a:rPr lang="hu-H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43357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07504" y="1131590"/>
            <a:ext cx="87129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kártérítés mértéke nem haladhatja meg a munkavállaló </a:t>
            </a:r>
            <a:r>
              <a:rPr lang="hu-HU" b="1" dirty="0">
                <a:solidFill>
                  <a:schemeClr val="accent1"/>
                </a:solidFill>
              </a:rPr>
              <a:t>négyhavi távolléti </a:t>
            </a:r>
            <a:endParaRPr lang="hu-HU" b="1" dirty="0" smtClean="0">
              <a:solidFill>
                <a:schemeClr val="accent1"/>
              </a:solidFill>
            </a:endParaRPr>
          </a:p>
          <a:p>
            <a:r>
              <a:rPr lang="hu-HU" b="1" dirty="0" smtClean="0">
                <a:solidFill>
                  <a:schemeClr val="accent1"/>
                </a:solidFill>
              </a:rPr>
              <a:t>díjának</a:t>
            </a:r>
            <a:r>
              <a:rPr lang="hu-HU" b="1" dirty="0" smtClean="0">
                <a:solidFill>
                  <a:srgbClr val="FFFF00"/>
                </a:solidFill>
              </a:rPr>
              <a:t> </a:t>
            </a:r>
            <a:r>
              <a:rPr lang="hu-HU" dirty="0"/>
              <a:t>összegét. </a:t>
            </a:r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Szándékos </a:t>
            </a:r>
            <a:r>
              <a:rPr lang="hu-HU" dirty="0"/>
              <a:t>vagy súlyosan gondatlan károkozás esetén a teljes kárt kell megtéríteni</a:t>
            </a:r>
            <a:r>
              <a:rPr lang="hu-HU" dirty="0" smtClean="0"/>
              <a:t>.</a:t>
            </a:r>
          </a:p>
          <a:p>
            <a:endParaRPr lang="hu-HU" dirty="0"/>
          </a:p>
          <a:p>
            <a:r>
              <a:rPr lang="hu-HU" dirty="0"/>
              <a:t>Nem kell megtéríteni azt a kárt, amelynek bekövetkezése a károkozás idején nem </a:t>
            </a:r>
            <a:endParaRPr lang="hu-HU" dirty="0" smtClean="0"/>
          </a:p>
          <a:p>
            <a:r>
              <a:rPr lang="hu-HU" dirty="0" smtClean="0"/>
              <a:t>volt </a:t>
            </a:r>
            <a:r>
              <a:rPr lang="hu-HU" dirty="0"/>
              <a:t>előrelátható, vagy amelyet a munkáltató vétkes magatartása okozott, vagy </a:t>
            </a:r>
            <a:endParaRPr lang="hu-HU" dirty="0" smtClean="0"/>
          </a:p>
          <a:p>
            <a:r>
              <a:rPr lang="hu-HU" dirty="0" smtClean="0"/>
              <a:t>amely </a:t>
            </a:r>
            <a:r>
              <a:rPr lang="hu-HU" dirty="0"/>
              <a:t>abból származott, hogy a munkáltató kárenyhítési kötelezettségének nem tett </a:t>
            </a:r>
            <a:r>
              <a:rPr lang="hu-HU" dirty="0" smtClean="0"/>
              <a:t>el.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5578157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617515" y="2307964"/>
            <a:ext cx="4932040" cy="473576"/>
          </a:xfrm>
        </p:spPr>
        <p:txBody>
          <a:bodyPr/>
          <a:lstStyle/>
          <a:p>
            <a:r>
              <a:rPr lang="hu-HU" altLang="hu-HU" sz="2400" dirty="0"/>
              <a:t>Atipikus munkaviszonyok</a:t>
            </a:r>
            <a:endParaRPr lang="hu-HU" sz="2400" dirty="0"/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270348" y="1054408"/>
            <a:ext cx="2980688" cy="2980688"/>
          </a:xfrm>
        </p:spPr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6" name="Téglalap 5"/>
          <p:cNvSpPr/>
          <p:nvPr/>
        </p:nvSpPr>
        <p:spPr>
          <a:xfrm>
            <a:off x="2267744" y="2896731"/>
            <a:ext cx="6120680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részmunkaidős foglalkoztatás és annak speciális esetei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munkavégzés </a:t>
            </a:r>
            <a:r>
              <a:rPr lang="hu-HU" sz="1400" dirty="0"/>
              <a:t>behívás alapján,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munkakörmegosztás</a:t>
            </a:r>
            <a:r>
              <a:rPr lang="hu-HU" sz="1400" dirty="0"/>
              <a:t>, </a:t>
            </a:r>
            <a:endParaRPr lang="hu-HU" sz="1400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több </a:t>
            </a:r>
            <a:r>
              <a:rPr lang="hu-HU" sz="1400" dirty="0"/>
              <a:t>munkáltató által létesített munkaviszony),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munkaidőkeretben végzett munka,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határozott idejű munkaviszony,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távmunka,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bedolgozói munkaviszony,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idénymunka,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munkaerő-kölcsönzés</a:t>
            </a:r>
          </a:p>
        </p:txBody>
      </p:sp>
    </p:spTree>
    <p:extLst>
      <p:ext uri="{BB962C8B-B14F-4D97-AF65-F5344CB8AC3E}">
        <p14:creationId xmlns:p14="http://schemas.microsoft.com/office/powerpoint/2010/main" val="401577364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755576" y="339502"/>
            <a:ext cx="15055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 smtClean="0">
                <a:solidFill>
                  <a:schemeClr val="accent1"/>
                </a:solidFill>
              </a:rPr>
              <a:t>TÁVMUNKA</a:t>
            </a:r>
            <a:endParaRPr lang="hu-HU" b="1" dirty="0">
              <a:solidFill>
                <a:schemeClr val="accent1"/>
              </a:solidFill>
            </a:endParaRPr>
          </a:p>
          <a:p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560173" y="1419622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hu-HU" sz="1600" dirty="0"/>
          </a:p>
          <a:p>
            <a:pPr>
              <a:defRPr/>
            </a:pPr>
            <a:r>
              <a:rPr lang="hu-HU" dirty="0"/>
              <a:t>Távmunkavégzés a munkáltató telephelyétől elkülönült helyen rendszeresen folytatott olyan tevékenység, amelyet információtechnológiai vagy </a:t>
            </a:r>
            <a:endParaRPr lang="hu-HU" dirty="0" smtClean="0"/>
          </a:p>
          <a:p>
            <a:pPr>
              <a:defRPr/>
            </a:pPr>
            <a:r>
              <a:rPr lang="hu-HU" dirty="0" smtClean="0"/>
              <a:t>számítástechnikai </a:t>
            </a:r>
            <a:r>
              <a:rPr lang="hu-HU" dirty="0"/>
              <a:t>eszközzel (együtt: számítástechnikai eszköz) végeznek és eredményét elektronikusan </a:t>
            </a:r>
            <a:r>
              <a:rPr lang="hu-HU" dirty="0" smtClean="0"/>
              <a:t>továbbítják.</a:t>
            </a:r>
            <a:endParaRPr lang="hu-H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23639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611560" y="411510"/>
            <a:ext cx="3604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dirty="0">
                <a:solidFill>
                  <a:schemeClr val="accent1"/>
                </a:solidFill>
              </a:rPr>
              <a:t>BEDOLGOZÓI MUNKAVISZONY</a:t>
            </a:r>
            <a:endParaRPr lang="hu-HU" dirty="0">
              <a:solidFill>
                <a:schemeClr val="accent1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683568" y="1275606"/>
            <a:ext cx="6606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olyan önállóan végezhető munkára létesíthető, amelyre a felek a munkabért kizárólag teljesítménybér formájában határozzák </a:t>
            </a:r>
            <a:r>
              <a:rPr lang="hu-HU" altLang="hu-HU" dirty="0" smtClean="0"/>
              <a:t>meg.</a:t>
            </a:r>
            <a:endParaRPr lang="hu-HU" altLang="hu-HU" dirty="0"/>
          </a:p>
        </p:txBody>
      </p:sp>
      <p:sp>
        <p:nvSpPr>
          <p:cNvPr id="6" name="Téglalap 5"/>
          <p:cNvSpPr/>
          <p:nvPr/>
        </p:nvSpPr>
        <p:spPr>
          <a:xfrm>
            <a:off x="251520" y="2427734"/>
            <a:ext cx="4519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hu-HU" altLang="hu-HU" dirty="0"/>
              <a:t>A munkaszerződésben meg kell határozni:</a:t>
            </a:r>
          </a:p>
        </p:txBody>
      </p:sp>
      <p:sp>
        <p:nvSpPr>
          <p:cNvPr id="7" name="Téglalap 6"/>
          <p:cNvSpPr/>
          <p:nvPr/>
        </p:nvSpPr>
        <p:spPr>
          <a:xfrm>
            <a:off x="2407038" y="296866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Tevékenységet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Helyet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költségtérítés módját és mértékét</a:t>
            </a:r>
          </a:p>
          <a:p>
            <a:endParaRPr lang="hu-HU" altLang="hu-HU" dirty="0"/>
          </a:p>
          <a:p>
            <a:r>
              <a:rPr lang="hu-HU" altLang="hu-HU" dirty="0">
                <a:solidFill>
                  <a:srgbClr val="FFCC00"/>
                </a:solidFill>
              </a:rPr>
              <a:t>Munkahely: </a:t>
            </a:r>
            <a:r>
              <a:rPr lang="hu-HU" dirty="0"/>
              <a:t>munkavállaló lakóhelye vagy a felek által meghatározott más hely</a:t>
            </a:r>
            <a:r>
              <a:rPr lang="hu-HU" altLang="hu-H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407944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971600" y="339502"/>
            <a:ext cx="317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dirty="0">
                <a:solidFill>
                  <a:schemeClr val="accent2"/>
                </a:solidFill>
              </a:rPr>
              <a:t>MUNKAERŐ-KÖLCSÖNZÉS</a:t>
            </a:r>
            <a:endParaRPr lang="hu-HU" dirty="0">
              <a:solidFill>
                <a:schemeClr val="accent2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1979712" y="1635646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b="1" dirty="0"/>
              <a:t>tevékenység, amelynek keretében a kölcsönbeadó a vele kölcsönzés céljából munkaviszonyban álló munkavállalót ellenérték fejében munkavégzésre a kölcsönvevőnek </a:t>
            </a:r>
            <a:endParaRPr lang="hu-HU" altLang="hu-HU" b="1" dirty="0" smtClean="0"/>
          </a:p>
          <a:p>
            <a:r>
              <a:rPr lang="hu-HU" altLang="hu-HU" b="1" dirty="0" smtClean="0"/>
              <a:t>ideiglenesen átengedi.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3379867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11560" y="267494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dirty="0"/>
              <a:t>A munkáltatói jogokat </a:t>
            </a:r>
            <a:r>
              <a:rPr lang="hu-HU" altLang="hu-HU" dirty="0">
                <a:solidFill>
                  <a:schemeClr val="accent2"/>
                </a:solidFill>
              </a:rPr>
              <a:t>megosztva </a:t>
            </a:r>
            <a:r>
              <a:rPr lang="hu-HU" altLang="hu-HU" dirty="0"/>
              <a:t>gyakorolják</a:t>
            </a:r>
          </a:p>
          <a:p>
            <a:endParaRPr lang="hu-HU" altLang="hu-HU" dirty="0"/>
          </a:p>
        </p:txBody>
      </p:sp>
      <p:sp>
        <p:nvSpPr>
          <p:cNvPr id="3" name="Téglalap 2"/>
          <p:cNvSpPr/>
          <p:nvPr/>
        </p:nvSpPr>
        <p:spPr>
          <a:xfrm>
            <a:off x="971600" y="1347614"/>
            <a:ext cx="7686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accent2"/>
                </a:solidFill>
              </a:rPr>
              <a:t>Nem lehet a munkavállalót kölcsönözni </a:t>
            </a:r>
            <a:r>
              <a:rPr lang="hu-HU" dirty="0"/>
              <a:t>ha jogszabály tiltja (pl. tulajdonosi jogviszony van a kölcsönbe adó/vevő között)</a:t>
            </a:r>
          </a:p>
          <a:p>
            <a:r>
              <a:rPr lang="hu-HU" dirty="0"/>
              <a:t> vagy</a:t>
            </a:r>
            <a:r>
              <a:rPr lang="hu-HU" i="1" dirty="0"/>
              <a:t> </a:t>
            </a:r>
            <a:r>
              <a:rPr lang="hu-HU" dirty="0"/>
              <a:t>sztrájkban részt vevő munkavállaló helyettesítésére</a:t>
            </a:r>
          </a:p>
          <a:p>
            <a:endParaRPr lang="hu-HU" dirty="0"/>
          </a:p>
          <a:p>
            <a:r>
              <a:rPr lang="hu-HU" dirty="0"/>
              <a:t>A kikölcsönzés </a:t>
            </a:r>
            <a:r>
              <a:rPr lang="hu-HU" dirty="0">
                <a:solidFill>
                  <a:schemeClr val="accent2"/>
                </a:solidFill>
              </a:rPr>
              <a:t>tartama nem haladhatja meg az öt évet</a:t>
            </a:r>
            <a:r>
              <a:rPr lang="hu-HU" dirty="0"/>
              <a:t>, ideértve a </a:t>
            </a:r>
            <a:endParaRPr lang="hu-HU" dirty="0" smtClean="0"/>
          </a:p>
          <a:p>
            <a:r>
              <a:rPr lang="hu-HU" dirty="0" smtClean="0"/>
              <a:t>meghosszabbított </a:t>
            </a:r>
            <a:r>
              <a:rPr lang="hu-HU" dirty="0"/>
              <a:t>vagy az előző kikölcsönzés megszűnésétől számított </a:t>
            </a:r>
            <a:endParaRPr lang="hu-HU" dirty="0" smtClean="0"/>
          </a:p>
          <a:p>
            <a:r>
              <a:rPr lang="hu-HU" dirty="0" smtClean="0"/>
              <a:t>hat </a:t>
            </a:r>
            <a:r>
              <a:rPr lang="hu-HU" dirty="0"/>
              <a:t>hónapon belül történő ismételt kikölcsönzést</a:t>
            </a:r>
          </a:p>
        </p:txBody>
      </p:sp>
    </p:spTree>
    <p:extLst>
      <p:ext uri="{BB962C8B-B14F-4D97-AF65-F5344CB8AC3E}">
        <p14:creationId xmlns:p14="http://schemas.microsoft.com/office/powerpoint/2010/main" val="1754237640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1" ma:contentTypeDescription="Új dokumentum létrehozása." ma:contentTypeScope="" ma:versionID="9b02c2c7c778bcfb31b325a0296d849d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d0756984a5e3cfc3ecfbf4c4a87923ee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A74032-6126-4068-BF79-6B2E101971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FA9C4E-C269-4BA1-98A7-D015B0FCBF7C}">
  <ds:schemaRefs>
    <ds:schemaRef ds:uri="e497d766-9098-4312-9063-c7203b20471a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6ad025bc-9453-4e28-b64e-60578e9b89e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EDD0A5D-DD43-4CC8-BFD9-2F6DD7DFDF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4162</TotalTime>
  <Words>4223</Words>
  <Application>Microsoft Office PowerPoint</Application>
  <PresentationFormat>Diavetítés a képernyőre (16:9 oldalarány)</PresentationFormat>
  <Paragraphs>797</Paragraphs>
  <Slides>104</Slides>
  <Notes>6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104</vt:i4>
      </vt:variant>
    </vt:vector>
  </HeadingPairs>
  <TitlesOfParts>
    <vt:vector size="113" baseType="lpstr">
      <vt:lpstr>맑은 고딕</vt:lpstr>
      <vt:lpstr>Arial</vt:lpstr>
      <vt:lpstr>Arial Unicode MS</vt:lpstr>
      <vt:lpstr>Calibri</vt:lpstr>
      <vt:lpstr>Fira Sans</vt:lpstr>
      <vt:lpstr>Wingdings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Oktató</cp:lastModifiedBy>
  <cp:revision>152</cp:revision>
  <dcterms:created xsi:type="dcterms:W3CDTF">2016-12-05T23:26:54Z</dcterms:created>
  <dcterms:modified xsi:type="dcterms:W3CDTF">2020-08-02T21:44:59Z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